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Lst>
  <p:sldSz cx="18288000" cy="10287000"/>
  <p:notesSz cx="6858000" cy="9144000"/>
  <p:embeddedFontLst>
    <p:embeddedFont>
      <p:font typeface="Times New Roman Bold" charset="1" panose="02020803070505020304"/>
      <p:regular r:id="rId27"/>
    </p:embeddedFont>
    <p:embeddedFont>
      <p:font typeface="Times New Roman" charset="1" panose="02020603050405020304"/>
      <p:regular r:id="rId28"/>
    </p:embeddedFont>
    <p:embeddedFont>
      <p:font typeface="HK Grotesk Italics" charset="1" panose="00000500000000000000"/>
      <p:regular r:id="rId29"/>
    </p:embeddedFont>
    <p:embeddedFont>
      <p:font typeface="HK Grotesk Bold" charset="1" panose="00000800000000000000"/>
      <p:regular r:id="rId30"/>
    </p:embeddedFont>
    <p:embeddedFont>
      <p:font typeface="HK Grotesk" charset="1" panose="00000500000000000000"/>
      <p:regular r:id="rId3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8.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9.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10.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5.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6.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1947088" y="2551918"/>
            <a:ext cx="14393823" cy="3474478"/>
          </a:xfrm>
          <a:custGeom>
            <a:avLst/>
            <a:gdLst/>
            <a:ahLst/>
            <a:cxnLst/>
            <a:rect r="r" b="b" t="t" l="l"/>
            <a:pathLst>
              <a:path h="3474478" w="14393823">
                <a:moveTo>
                  <a:pt x="0" y="0"/>
                </a:moveTo>
                <a:lnTo>
                  <a:pt x="14393824" y="0"/>
                </a:lnTo>
                <a:lnTo>
                  <a:pt x="14393824" y="3474478"/>
                </a:lnTo>
                <a:lnTo>
                  <a:pt x="0" y="347447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1247549" y="2781032"/>
            <a:ext cx="15792902" cy="2825749"/>
          </a:xfrm>
          <a:prstGeom prst="rect">
            <a:avLst/>
          </a:prstGeom>
        </p:spPr>
        <p:txBody>
          <a:bodyPr anchor="t" rtlCol="false" tIns="0" lIns="0" bIns="0" rIns="0">
            <a:spAutoFit/>
          </a:bodyPr>
          <a:lstStyle/>
          <a:p>
            <a:pPr algn="ctr">
              <a:lnSpc>
                <a:spcPts val="11200"/>
              </a:lnSpc>
            </a:pPr>
            <a:r>
              <a:rPr lang="en-US" b="true" sz="8000">
                <a:solidFill>
                  <a:srgbClr val="090909"/>
                </a:solidFill>
                <a:latin typeface="Times New Roman Bold"/>
                <a:ea typeface="Times New Roman Bold"/>
                <a:cs typeface="Times New Roman Bold"/>
                <a:sym typeface="Times New Roman Bold"/>
              </a:rPr>
              <a:t>WEATHER TREND FORECASTING</a:t>
            </a:r>
          </a:p>
        </p:txBody>
      </p:sp>
      <p:sp>
        <p:nvSpPr>
          <p:cNvPr name="TextBox 5" id="5"/>
          <p:cNvSpPr txBox="true"/>
          <p:nvPr/>
        </p:nvSpPr>
        <p:spPr>
          <a:xfrm rot="0">
            <a:off x="1622339" y="8013700"/>
            <a:ext cx="15043321" cy="1244600"/>
          </a:xfrm>
          <a:prstGeom prst="rect">
            <a:avLst/>
          </a:prstGeom>
        </p:spPr>
        <p:txBody>
          <a:bodyPr anchor="t" rtlCol="false" tIns="0" lIns="0" bIns="0" rIns="0">
            <a:spAutoFit/>
          </a:bodyPr>
          <a:lstStyle/>
          <a:p>
            <a:pPr algn="ctr">
              <a:lnSpc>
                <a:spcPts val="4900"/>
              </a:lnSpc>
            </a:pPr>
            <a:r>
              <a:rPr lang="en-US" sz="3500">
                <a:solidFill>
                  <a:srgbClr val="FFFFFF"/>
                </a:solidFill>
                <a:latin typeface="Times New Roman"/>
                <a:ea typeface="Times New Roman"/>
                <a:cs typeface="Times New Roman"/>
                <a:sym typeface="Times New Roman"/>
              </a:rPr>
              <a:t>Exploring Past Patterns to Forecast the Future Through Statistical and Time Series Analysis</a:t>
            </a:r>
          </a:p>
        </p:txBody>
      </p:sp>
      <p:grpSp>
        <p:nvGrpSpPr>
          <p:cNvPr name="Group 6" id="6"/>
          <p:cNvGrpSpPr/>
          <p:nvPr/>
        </p:nvGrpSpPr>
        <p:grpSpPr>
          <a:xfrm rot="0">
            <a:off x="1028700" y="9536658"/>
            <a:ext cx="1434140" cy="473611"/>
            <a:chOff x="0" y="0"/>
            <a:chExt cx="377716" cy="124737"/>
          </a:xfrm>
        </p:grpSpPr>
        <p:sp>
          <p:nvSpPr>
            <p:cNvPr name="Freeform 7" id="7"/>
            <p:cNvSpPr/>
            <p:nvPr/>
          </p:nvSpPr>
          <p:spPr>
            <a:xfrm flipH="false" flipV="false" rot="0">
              <a:off x="0" y="0"/>
              <a:ext cx="377716" cy="124737"/>
            </a:xfrm>
            <a:custGeom>
              <a:avLst/>
              <a:gdLst/>
              <a:ahLst/>
              <a:cxnLst/>
              <a:rect r="r" b="b" t="t" l="l"/>
              <a:pathLst>
                <a:path h="124737" w="377716">
                  <a:moveTo>
                    <a:pt x="62369" y="0"/>
                  </a:moveTo>
                  <a:lnTo>
                    <a:pt x="315347" y="0"/>
                  </a:lnTo>
                  <a:cubicBezTo>
                    <a:pt x="349792" y="0"/>
                    <a:pt x="377716" y="27923"/>
                    <a:pt x="377716" y="62369"/>
                  </a:cubicBezTo>
                  <a:lnTo>
                    <a:pt x="377716" y="62369"/>
                  </a:lnTo>
                  <a:cubicBezTo>
                    <a:pt x="377716" y="96814"/>
                    <a:pt x="349792" y="124737"/>
                    <a:pt x="315347" y="124737"/>
                  </a:cubicBezTo>
                  <a:lnTo>
                    <a:pt x="62369" y="124737"/>
                  </a:lnTo>
                  <a:cubicBezTo>
                    <a:pt x="27923" y="124737"/>
                    <a:pt x="0" y="96814"/>
                    <a:pt x="0" y="62369"/>
                  </a:cubicBezTo>
                  <a:lnTo>
                    <a:pt x="0" y="62369"/>
                  </a:lnTo>
                  <a:cubicBezTo>
                    <a:pt x="0" y="27923"/>
                    <a:pt x="27923" y="0"/>
                    <a:pt x="62369" y="0"/>
                  </a:cubicBezTo>
                  <a:close/>
                </a:path>
              </a:pathLst>
            </a:custGeom>
            <a:solidFill>
              <a:srgbClr val="FFFFFF"/>
            </a:solidFill>
          </p:spPr>
        </p:sp>
        <p:sp>
          <p:nvSpPr>
            <p:cNvPr name="TextBox 8" id="8"/>
            <p:cNvSpPr txBox="true"/>
            <p:nvPr/>
          </p:nvSpPr>
          <p:spPr>
            <a:xfrm>
              <a:off x="0" y="-57150"/>
              <a:ext cx="377716" cy="181887"/>
            </a:xfrm>
            <a:prstGeom prst="rect">
              <a:avLst/>
            </a:prstGeom>
          </p:spPr>
          <p:txBody>
            <a:bodyPr anchor="ctr" rtlCol="false" tIns="50800" lIns="50800" bIns="50800" rIns="50800"/>
            <a:lstStyle/>
            <a:p>
              <a:pPr algn="ctr">
                <a:lnSpc>
                  <a:spcPts val="2659"/>
                </a:lnSpc>
                <a:spcBef>
                  <a:spcPct val="0"/>
                </a:spcBef>
              </a:pPr>
            </a:p>
          </p:txBody>
        </p:sp>
      </p:grpSp>
      <p:sp>
        <p:nvSpPr>
          <p:cNvPr name="TextBox 9" id="9"/>
          <p:cNvSpPr txBox="true"/>
          <p:nvPr/>
        </p:nvSpPr>
        <p:spPr>
          <a:xfrm rot="0">
            <a:off x="1028700" y="9573756"/>
            <a:ext cx="1434140" cy="342265"/>
          </a:xfrm>
          <a:prstGeom prst="rect">
            <a:avLst/>
          </a:prstGeom>
        </p:spPr>
        <p:txBody>
          <a:bodyPr anchor="t" rtlCol="false" tIns="0" lIns="0" bIns="0" rIns="0">
            <a:spAutoFit/>
          </a:bodyPr>
          <a:lstStyle/>
          <a:p>
            <a:pPr algn="ctr">
              <a:lnSpc>
                <a:spcPts val="2659"/>
              </a:lnSpc>
            </a:pPr>
            <a:r>
              <a:rPr lang="en-US" sz="1899">
                <a:solidFill>
                  <a:srgbClr val="172037"/>
                </a:solidFill>
                <a:latin typeface="Times New Roman"/>
                <a:ea typeface="Times New Roman"/>
                <a:cs typeface="Times New Roman"/>
                <a:sym typeface="Times New Roman"/>
              </a:rPr>
              <a:t>Page 1</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4444" r="0" b="-34444"/>
            </a:stretch>
          </a:blipFill>
        </p:spPr>
      </p:sp>
      <p:grpSp>
        <p:nvGrpSpPr>
          <p:cNvPr name="Group 3" id="3"/>
          <p:cNvGrpSpPr/>
          <p:nvPr/>
        </p:nvGrpSpPr>
        <p:grpSpPr>
          <a:xfrm rot="0">
            <a:off x="1028700" y="8960128"/>
            <a:ext cx="1434140" cy="473611"/>
            <a:chOff x="0" y="0"/>
            <a:chExt cx="377716" cy="124737"/>
          </a:xfrm>
        </p:grpSpPr>
        <p:sp>
          <p:nvSpPr>
            <p:cNvPr name="Freeform 4" id="4"/>
            <p:cNvSpPr/>
            <p:nvPr/>
          </p:nvSpPr>
          <p:spPr>
            <a:xfrm flipH="false" flipV="false" rot="0">
              <a:off x="0" y="0"/>
              <a:ext cx="377716" cy="124737"/>
            </a:xfrm>
            <a:custGeom>
              <a:avLst/>
              <a:gdLst/>
              <a:ahLst/>
              <a:cxnLst/>
              <a:rect r="r" b="b" t="t" l="l"/>
              <a:pathLst>
                <a:path h="124737" w="377716">
                  <a:moveTo>
                    <a:pt x="62369" y="0"/>
                  </a:moveTo>
                  <a:lnTo>
                    <a:pt x="315347" y="0"/>
                  </a:lnTo>
                  <a:cubicBezTo>
                    <a:pt x="349792" y="0"/>
                    <a:pt x="377716" y="27923"/>
                    <a:pt x="377716" y="62369"/>
                  </a:cubicBezTo>
                  <a:lnTo>
                    <a:pt x="377716" y="62369"/>
                  </a:lnTo>
                  <a:cubicBezTo>
                    <a:pt x="377716" y="96814"/>
                    <a:pt x="349792" y="124737"/>
                    <a:pt x="315347" y="124737"/>
                  </a:cubicBezTo>
                  <a:lnTo>
                    <a:pt x="62369" y="124737"/>
                  </a:lnTo>
                  <a:cubicBezTo>
                    <a:pt x="27923" y="124737"/>
                    <a:pt x="0" y="96814"/>
                    <a:pt x="0" y="62369"/>
                  </a:cubicBezTo>
                  <a:lnTo>
                    <a:pt x="0" y="62369"/>
                  </a:lnTo>
                  <a:cubicBezTo>
                    <a:pt x="0" y="27923"/>
                    <a:pt x="27923" y="0"/>
                    <a:pt x="62369" y="0"/>
                  </a:cubicBezTo>
                  <a:close/>
                </a:path>
              </a:pathLst>
            </a:custGeom>
            <a:solidFill>
              <a:srgbClr val="FFFFFF"/>
            </a:solidFill>
          </p:spPr>
        </p:sp>
        <p:sp>
          <p:nvSpPr>
            <p:cNvPr name="TextBox 5" id="5"/>
            <p:cNvSpPr txBox="true"/>
            <p:nvPr/>
          </p:nvSpPr>
          <p:spPr>
            <a:xfrm>
              <a:off x="0" y="-57150"/>
              <a:ext cx="377716" cy="181887"/>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11862328" y="5131074"/>
            <a:ext cx="6251388" cy="3514729"/>
          </a:xfrm>
          <a:custGeom>
            <a:avLst/>
            <a:gdLst/>
            <a:ahLst/>
            <a:cxnLst/>
            <a:rect r="r" b="b" t="t" l="l"/>
            <a:pathLst>
              <a:path h="3514729" w="6251388">
                <a:moveTo>
                  <a:pt x="0" y="0"/>
                </a:moveTo>
                <a:lnTo>
                  <a:pt x="6251388" y="0"/>
                </a:lnTo>
                <a:lnTo>
                  <a:pt x="6251388" y="3514729"/>
                </a:lnTo>
                <a:lnTo>
                  <a:pt x="0" y="3514729"/>
                </a:lnTo>
                <a:lnTo>
                  <a:pt x="0" y="0"/>
                </a:lnTo>
                <a:close/>
              </a:path>
            </a:pathLst>
          </a:custGeom>
          <a:blipFill>
            <a:blip r:embed="rId3"/>
            <a:stretch>
              <a:fillRect l="0" t="0" r="0" b="0"/>
            </a:stretch>
          </a:blipFill>
        </p:spPr>
      </p:sp>
      <p:sp>
        <p:nvSpPr>
          <p:cNvPr name="TextBox 7" id="7"/>
          <p:cNvSpPr txBox="true"/>
          <p:nvPr/>
        </p:nvSpPr>
        <p:spPr>
          <a:xfrm rot="0">
            <a:off x="1028700" y="8997226"/>
            <a:ext cx="1434140" cy="342265"/>
          </a:xfrm>
          <a:prstGeom prst="rect">
            <a:avLst/>
          </a:prstGeom>
        </p:spPr>
        <p:txBody>
          <a:bodyPr anchor="t" rtlCol="false" tIns="0" lIns="0" bIns="0" rIns="0">
            <a:spAutoFit/>
          </a:bodyPr>
          <a:lstStyle/>
          <a:p>
            <a:pPr algn="ctr">
              <a:lnSpc>
                <a:spcPts val="2659"/>
              </a:lnSpc>
            </a:pPr>
            <a:r>
              <a:rPr lang="en-US" sz="1899">
                <a:solidFill>
                  <a:srgbClr val="172037"/>
                </a:solidFill>
                <a:latin typeface="Times New Roman"/>
                <a:ea typeface="Times New Roman"/>
                <a:cs typeface="Times New Roman"/>
                <a:sym typeface="Times New Roman"/>
              </a:rPr>
              <a:t>Page 9</a:t>
            </a:r>
          </a:p>
        </p:txBody>
      </p:sp>
      <p:sp>
        <p:nvSpPr>
          <p:cNvPr name="TextBox 8" id="8"/>
          <p:cNvSpPr txBox="true"/>
          <p:nvPr/>
        </p:nvSpPr>
        <p:spPr>
          <a:xfrm rot="0">
            <a:off x="601492" y="1454438"/>
            <a:ext cx="17085016" cy="1340486"/>
          </a:xfrm>
          <a:prstGeom prst="rect">
            <a:avLst/>
          </a:prstGeom>
        </p:spPr>
        <p:txBody>
          <a:bodyPr anchor="t" rtlCol="false" tIns="0" lIns="0" bIns="0" rIns="0">
            <a:spAutoFit/>
          </a:bodyPr>
          <a:lstStyle/>
          <a:p>
            <a:pPr algn="ctr">
              <a:lnSpc>
                <a:spcPts val="10639"/>
              </a:lnSpc>
            </a:pPr>
            <a:r>
              <a:rPr lang="en-US" sz="7599" b="true">
                <a:solidFill>
                  <a:srgbClr val="FFFFFF"/>
                </a:solidFill>
                <a:latin typeface="Times New Roman Bold"/>
                <a:ea typeface="Times New Roman Bold"/>
                <a:cs typeface="Times New Roman Bold"/>
                <a:sym typeface="Times New Roman Bold"/>
              </a:rPr>
              <a:t>Trend &amp; Seasonality Analysis</a:t>
            </a:r>
          </a:p>
        </p:txBody>
      </p:sp>
      <p:sp>
        <p:nvSpPr>
          <p:cNvPr name="TextBox 9" id="9"/>
          <p:cNvSpPr txBox="true"/>
          <p:nvPr/>
        </p:nvSpPr>
        <p:spPr>
          <a:xfrm rot="0">
            <a:off x="586602" y="3995697"/>
            <a:ext cx="11709269" cy="4650106"/>
          </a:xfrm>
          <a:prstGeom prst="rect">
            <a:avLst/>
          </a:prstGeom>
        </p:spPr>
        <p:txBody>
          <a:bodyPr anchor="t" rtlCol="false" tIns="0" lIns="0" bIns="0" rIns="0">
            <a:spAutoFit/>
          </a:bodyPr>
          <a:lstStyle/>
          <a:p>
            <a:pPr algn="l" marL="712462" indent="-356231" lvl="1">
              <a:lnSpc>
                <a:spcPts val="4619"/>
              </a:lnSpc>
              <a:buFont typeface="Arial"/>
              <a:buChar char="•"/>
            </a:pPr>
            <a:r>
              <a:rPr lang="en-US" sz="3299">
                <a:solidFill>
                  <a:srgbClr val="FFFFFF"/>
                </a:solidFill>
                <a:latin typeface="Times New Roman"/>
                <a:ea typeface="Times New Roman"/>
                <a:cs typeface="Times New Roman"/>
                <a:sym typeface="Times New Roman"/>
              </a:rPr>
              <a:t>Examined long-term trends in weather variables to detect gradual changes over time.</a:t>
            </a:r>
          </a:p>
          <a:p>
            <a:pPr algn="l" marL="712462" indent="-356231" lvl="1">
              <a:lnSpc>
                <a:spcPts val="4619"/>
              </a:lnSpc>
              <a:buFont typeface="Arial"/>
              <a:buChar char="•"/>
            </a:pPr>
            <a:r>
              <a:rPr lang="en-US" sz="3299">
                <a:solidFill>
                  <a:srgbClr val="FFFFFF"/>
                </a:solidFill>
                <a:latin typeface="Times New Roman"/>
                <a:ea typeface="Times New Roman"/>
                <a:cs typeface="Times New Roman"/>
                <a:sym typeface="Times New Roman"/>
              </a:rPr>
              <a:t>Identified recurring seasonal patterns using time-series decomposition techniques.</a:t>
            </a:r>
          </a:p>
          <a:p>
            <a:pPr algn="l" marL="712462" indent="-356231" lvl="1">
              <a:lnSpc>
                <a:spcPts val="4619"/>
              </a:lnSpc>
              <a:buFont typeface="Arial"/>
              <a:buChar char="•"/>
            </a:pPr>
            <a:r>
              <a:rPr lang="en-US" sz="3299">
                <a:solidFill>
                  <a:srgbClr val="FFFFFF"/>
                </a:solidFill>
                <a:latin typeface="Times New Roman"/>
                <a:ea typeface="Times New Roman"/>
                <a:cs typeface="Times New Roman"/>
                <a:sym typeface="Times New Roman"/>
              </a:rPr>
              <a:t>Analyzed monthly and yearly variations to understand cyclical behavior.</a:t>
            </a:r>
          </a:p>
          <a:p>
            <a:pPr algn="l" marL="712462" indent="-356231" lvl="1">
              <a:lnSpc>
                <a:spcPts val="4619"/>
              </a:lnSpc>
              <a:buFont typeface="Arial"/>
              <a:buChar char="•"/>
            </a:pPr>
            <a:r>
              <a:rPr lang="en-US" sz="3299">
                <a:solidFill>
                  <a:srgbClr val="FFFFFF"/>
                </a:solidFill>
                <a:latin typeface="Times New Roman"/>
                <a:ea typeface="Times New Roman"/>
                <a:cs typeface="Times New Roman"/>
                <a:sym typeface="Times New Roman"/>
              </a:rPr>
              <a:t>Insights from trend and seasonality analysis informed the selection of forecasting models.</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4444" r="0" b="-34444"/>
            </a:stretch>
          </a:blipFill>
        </p:spPr>
      </p:sp>
      <p:grpSp>
        <p:nvGrpSpPr>
          <p:cNvPr name="Group 3" id="3"/>
          <p:cNvGrpSpPr/>
          <p:nvPr/>
        </p:nvGrpSpPr>
        <p:grpSpPr>
          <a:xfrm rot="0">
            <a:off x="1028700" y="8960128"/>
            <a:ext cx="1434140" cy="473611"/>
            <a:chOff x="0" y="0"/>
            <a:chExt cx="377716" cy="124737"/>
          </a:xfrm>
        </p:grpSpPr>
        <p:sp>
          <p:nvSpPr>
            <p:cNvPr name="Freeform 4" id="4"/>
            <p:cNvSpPr/>
            <p:nvPr/>
          </p:nvSpPr>
          <p:spPr>
            <a:xfrm flipH="false" flipV="false" rot="0">
              <a:off x="0" y="0"/>
              <a:ext cx="377716" cy="124737"/>
            </a:xfrm>
            <a:custGeom>
              <a:avLst/>
              <a:gdLst/>
              <a:ahLst/>
              <a:cxnLst/>
              <a:rect r="r" b="b" t="t" l="l"/>
              <a:pathLst>
                <a:path h="124737" w="377716">
                  <a:moveTo>
                    <a:pt x="62369" y="0"/>
                  </a:moveTo>
                  <a:lnTo>
                    <a:pt x="315347" y="0"/>
                  </a:lnTo>
                  <a:cubicBezTo>
                    <a:pt x="349792" y="0"/>
                    <a:pt x="377716" y="27923"/>
                    <a:pt x="377716" y="62369"/>
                  </a:cubicBezTo>
                  <a:lnTo>
                    <a:pt x="377716" y="62369"/>
                  </a:lnTo>
                  <a:cubicBezTo>
                    <a:pt x="377716" y="96814"/>
                    <a:pt x="349792" y="124737"/>
                    <a:pt x="315347" y="124737"/>
                  </a:cubicBezTo>
                  <a:lnTo>
                    <a:pt x="62369" y="124737"/>
                  </a:lnTo>
                  <a:cubicBezTo>
                    <a:pt x="27923" y="124737"/>
                    <a:pt x="0" y="96814"/>
                    <a:pt x="0" y="62369"/>
                  </a:cubicBezTo>
                  <a:lnTo>
                    <a:pt x="0" y="62369"/>
                  </a:lnTo>
                  <a:cubicBezTo>
                    <a:pt x="0" y="27923"/>
                    <a:pt x="27923" y="0"/>
                    <a:pt x="62369" y="0"/>
                  </a:cubicBezTo>
                  <a:close/>
                </a:path>
              </a:pathLst>
            </a:custGeom>
            <a:solidFill>
              <a:srgbClr val="FFFFFF"/>
            </a:solidFill>
          </p:spPr>
        </p:sp>
        <p:sp>
          <p:nvSpPr>
            <p:cNvPr name="TextBox 5" id="5"/>
            <p:cNvSpPr txBox="true"/>
            <p:nvPr/>
          </p:nvSpPr>
          <p:spPr>
            <a:xfrm>
              <a:off x="0" y="-57150"/>
              <a:ext cx="377716" cy="181887"/>
            </a:xfrm>
            <a:prstGeom prst="rect">
              <a:avLst/>
            </a:prstGeom>
          </p:spPr>
          <p:txBody>
            <a:bodyPr anchor="ctr" rtlCol="false" tIns="50800" lIns="50800" bIns="50800" rIns="50800"/>
            <a:lstStyle/>
            <a:p>
              <a:pPr algn="ctr">
                <a:lnSpc>
                  <a:spcPts val="2659"/>
                </a:lnSpc>
                <a:spcBef>
                  <a:spcPct val="0"/>
                </a:spcBef>
              </a:pPr>
            </a:p>
          </p:txBody>
        </p:sp>
      </p:grpSp>
      <p:sp>
        <p:nvSpPr>
          <p:cNvPr name="TextBox 6" id="6"/>
          <p:cNvSpPr txBox="true"/>
          <p:nvPr/>
        </p:nvSpPr>
        <p:spPr>
          <a:xfrm rot="0">
            <a:off x="1028700" y="8997226"/>
            <a:ext cx="1434140" cy="342265"/>
          </a:xfrm>
          <a:prstGeom prst="rect">
            <a:avLst/>
          </a:prstGeom>
        </p:spPr>
        <p:txBody>
          <a:bodyPr anchor="t" rtlCol="false" tIns="0" lIns="0" bIns="0" rIns="0">
            <a:spAutoFit/>
          </a:bodyPr>
          <a:lstStyle/>
          <a:p>
            <a:pPr algn="ctr">
              <a:lnSpc>
                <a:spcPts val="2659"/>
              </a:lnSpc>
            </a:pPr>
            <a:r>
              <a:rPr lang="en-US" sz="1899">
                <a:solidFill>
                  <a:srgbClr val="172037"/>
                </a:solidFill>
                <a:latin typeface="Times New Roman"/>
                <a:ea typeface="Times New Roman"/>
                <a:cs typeface="Times New Roman"/>
                <a:sym typeface="Times New Roman"/>
              </a:rPr>
              <a:t>Page 10</a:t>
            </a:r>
          </a:p>
        </p:txBody>
      </p:sp>
      <p:sp>
        <p:nvSpPr>
          <p:cNvPr name="TextBox 7" id="7"/>
          <p:cNvSpPr txBox="true"/>
          <p:nvPr/>
        </p:nvSpPr>
        <p:spPr>
          <a:xfrm rot="0">
            <a:off x="560903" y="1405562"/>
            <a:ext cx="11611652" cy="1215117"/>
          </a:xfrm>
          <a:prstGeom prst="rect">
            <a:avLst/>
          </a:prstGeom>
        </p:spPr>
        <p:txBody>
          <a:bodyPr anchor="t" rtlCol="false" tIns="0" lIns="0" bIns="0" rIns="0">
            <a:spAutoFit/>
          </a:bodyPr>
          <a:lstStyle/>
          <a:p>
            <a:pPr algn="r">
              <a:lnSpc>
                <a:spcPts val="9156"/>
              </a:lnSpc>
            </a:pPr>
            <a:r>
              <a:rPr lang="en-US" sz="8103">
                <a:solidFill>
                  <a:srgbClr val="FFFFFF"/>
                </a:solidFill>
                <a:latin typeface="Times New Roman"/>
                <a:ea typeface="Times New Roman"/>
                <a:cs typeface="Times New Roman"/>
                <a:sym typeface="Times New Roman"/>
              </a:rPr>
              <a:t>Time </a:t>
            </a:r>
            <a:r>
              <a:rPr lang="en-US" sz="8103">
                <a:solidFill>
                  <a:srgbClr val="FFFFFF"/>
                </a:solidFill>
                <a:latin typeface="Times New Roman"/>
                <a:ea typeface="Times New Roman"/>
                <a:cs typeface="Times New Roman"/>
                <a:sym typeface="Times New Roman"/>
              </a:rPr>
              <a:t>Series Analysis</a:t>
            </a:r>
          </a:p>
        </p:txBody>
      </p:sp>
      <p:sp>
        <p:nvSpPr>
          <p:cNvPr name="TextBox 8" id="8"/>
          <p:cNvSpPr txBox="true"/>
          <p:nvPr/>
        </p:nvSpPr>
        <p:spPr>
          <a:xfrm rot="0">
            <a:off x="-433081" y="3265995"/>
            <a:ext cx="12214255" cy="5717414"/>
          </a:xfrm>
          <a:prstGeom prst="rect">
            <a:avLst/>
          </a:prstGeom>
        </p:spPr>
        <p:txBody>
          <a:bodyPr anchor="t" rtlCol="false" tIns="0" lIns="0" bIns="0" rIns="0">
            <a:spAutoFit/>
          </a:bodyPr>
          <a:lstStyle/>
          <a:p>
            <a:pPr algn="l" marL="1740143" indent="-580048" lvl="2">
              <a:lnSpc>
                <a:spcPts val="5641"/>
              </a:lnSpc>
              <a:buFont typeface="Arial"/>
              <a:buChar char="⚬"/>
            </a:pPr>
            <a:r>
              <a:rPr lang="en-US" sz="4029">
                <a:solidFill>
                  <a:srgbClr val="FFFFFF"/>
                </a:solidFill>
                <a:latin typeface="Times New Roman"/>
                <a:ea typeface="Times New Roman"/>
                <a:cs typeface="Times New Roman"/>
                <a:sym typeface="Times New Roman"/>
              </a:rPr>
              <a:t>Converted weather data into a time-indexed format for sequential analysis.</a:t>
            </a:r>
          </a:p>
          <a:p>
            <a:pPr algn="l" marL="1740143" indent="-580048" lvl="2">
              <a:lnSpc>
                <a:spcPts val="5641"/>
              </a:lnSpc>
              <a:buFont typeface="Arial"/>
              <a:buChar char="⚬"/>
            </a:pPr>
            <a:r>
              <a:rPr lang="en-US" sz="4029">
                <a:solidFill>
                  <a:srgbClr val="FFFFFF"/>
                </a:solidFill>
                <a:latin typeface="Times New Roman"/>
                <a:ea typeface="Times New Roman"/>
                <a:cs typeface="Times New Roman"/>
                <a:sym typeface="Times New Roman"/>
              </a:rPr>
              <a:t>Analyzed temporal dependencies, trends, and seasonal components within the data.</a:t>
            </a:r>
          </a:p>
          <a:p>
            <a:pPr algn="l" marL="1740143" indent="-580048" lvl="2">
              <a:lnSpc>
                <a:spcPts val="5641"/>
              </a:lnSpc>
              <a:buFont typeface="Arial"/>
              <a:buChar char="⚬"/>
            </a:pPr>
            <a:r>
              <a:rPr lang="en-US" sz="4029">
                <a:solidFill>
                  <a:srgbClr val="FFFFFF"/>
                </a:solidFill>
                <a:latin typeface="Times New Roman"/>
                <a:ea typeface="Times New Roman"/>
                <a:cs typeface="Times New Roman"/>
                <a:sym typeface="Times New Roman"/>
              </a:rPr>
              <a:t>Checked stationarity using differencing and statistical tests where required.</a:t>
            </a:r>
          </a:p>
          <a:p>
            <a:pPr algn="l" marL="1740146" indent="-580049" lvl="2">
              <a:lnSpc>
                <a:spcPts val="5641"/>
              </a:lnSpc>
              <a:buFont typeface="Arial"/>
              <a:buChar char="⚬"/>
            </a:pPr>
            <a:r>
              <a:rPr lang="en-US" sz="4029">
                <a:solidFill>
                  <a:srgbClr val="FFFFFF"/>
                </a:solidFill>
                <a:latin typeface="Times New Roman"/>
                <a:ea typeface="Times New Roman"/>
                <a:cs typeface="Times New Roman"/>
                <a:sym typeface="Times New Roman"/>
              </a:rPr>
              <a:t>Prepared the time series for forecasting using statistical modeling techniques.</a:t>
            </a:r>
          </a:p>
        </p:txBody>
      </p:sp>
      <p:grpSp>
        <p:nvGrpSpPr>
          <p:cNvPr name="Group 9" id="9"/>
          <p:cNvGrpSpPr/>
          <p:nvPr/>
        </p:nvGrpSpPr>
        <p:grpSpPr>
          <a:xfrm rot="0">
            <a:off x="12172555" y="902252"/>
            <a:ext cx="5657850" cy="8229600"/>
            <a:chOff x="0" y="0"/>
            <a:chExt cx="7543800" cy="10972800"/>
          </a:xfrm>
        </p:grpSpPr>
        <p:sp>
          <p:nvSpPr>
            <p:cNvPr name="Freeform 10" id="10"/>
            <p:cNvSpPr/>
            <p:nvPr/>
          </p:nvSpPr>
          <p:spPr>
            <a:xfrm flipH="false" flipV="false" rot="0">
              <a:off x="0" y="0"/>
              <a:ext cx="7543800" cy="10972800"/>
            </a:xfrm>
            <a:custGeom>
              <a:avLst/>
              <a:gdLst/>
              <a:ahLst/>
              <a:cxnLst/>
              <a:rect r="r" b="b" t="t" l="l"/>
              <a:pathLst>
                <a:path h="10972800" w="7543800">
                  <a:moveTo>
                    <a:pt x="0" y="0"/>
                  </a:moveTo>
                  <a:lnTo>
                    <a:pt x="7543800" y="0"/>
                  </a:lnTo>
                  <a:lnTo>
                    <a:pt x="7543800" y="10972800"/>
                  </a:lnTo>
                  <a:lnTo>
                    <a:pt x="0" y="10972800"/>
                  </a:lnTo>
                  <a:lnTo>
                    <a:pt x="0" y="0"/>
                  </a:lnTo>
                  <a:close/>
                </a:path>
              </a:pathLst>
            </a:custGeom>
            <a:blipFill>
              <a:blip r:embed="rId3"/>
              <a:stretch>
                <a:fillRect l="0" t="0" r="0" b="0"/>
              </a:stretch>
            </a:blipFill>
          </p:spPr>
        </p:sp>
      </p:gr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4444" r="0" b="-34444"/>
            </a:stretch>
          </a:blipFill>
        </p:spPr>
      </p:sp>
      <p:grpSp>
        <p:nvGrpSpPr>
          <p:cNvPr name="Group 3" id="3"/>
          <p:cNvGrpSpPr/>
          <p:nvPr/>
        </p:nvGrpSpPr>
        <p:grpSpPr>
          <a:xfrm rot="0">
            <a:off x="0" y="9813389"/>
            <a:ext cx="1434140" cy="473611"/>
            <a:chOff x="0" y="0"/>
            <a:chExt cx="377716" cy="124737"/>
          </a:xfrm>
        </p:grpSpPr>
        <p:sp>
          <p:nvSpPr>
            <p:cNvPr name="Freeform 4" id="4"/>
            <p:cNvSpPr/>
            <p:nvPr/>
          </p:nvSpPr>
          <p:spPr>
            <a:xfrm flipH="false" flipV="false" rot="0">
              <a:off x="0" y="0"/>
              <a:ext cx="377716" cy="124737"/>
            </a:xfrm>
            <a:custGeom>
              <a:avLst/>
              <a:gdLst/>
              <a:ahLst/>
              <a:cxnLst/>
              <a:rect r="r" b="b" t="t" l="l"/>
              <a:pathLst>
                <a:path h="124737" w="377716">
                  <a:moveTo>
                    <a:pt x="62369" y="0"/>
                  </a:moveTo>
                  <a:lnTo>
                    <a:pt x="315347" y="0"/>
                  </a:lnTo>
                  <a:cubicBezTo>
                    <a:pt x="349792" y="0"/>
                    <a:pt x="377716" y="27923"/>
                    <a:pt x="377716" y="62369"/>
                  </a:cubicBezTo>
                  <a:lnTo>
                    <a:pt x="377716" y="62369"/>
                  </a:lnTo>
                  <a:cubicBezTo>
                    <a:pt x="377716" y="96814"/>
                    <a:pt x="349792" y="124737"/>
                    <a:pt x="315347" y="124737"/>
                  </a:cubicBezTo>
                  <a:lnTo>
                    <a:pt x="62369" y="124737"/>
                  </a:lnTo>
                  <a:cubicBezTo>
                    <a:pt x="27923" y="124737"/>
                    <a:pt x="0" y="96814"/>
                    <a:pt x="0" y="62369"/>
                  </a:cubicBezTo>
                  <a:lnTo>
                    <a:pt x="0" y="62369"/>
                  </a:lnTo>
                  <a:cubicBezTo>
                    <a:pt x="0" y="27923"/>
                    <a:pt x="27923" y="0"/>
                    <a:pt x="62369" y="0"/>
                  </a:cubicBezTo>
                  <a:close/>
                </a:path>
              </a:pathLst>
            </a:custGeom>
            <a:solidFill>
              <a:srgbClr val="FFFFFF"/>
            </a:solidFill>
          </p:spPr>
        </p:sp>
        <p:sp>
          <p:nvSpPr>
            <p:cNvPr name="TextBox 5" id="5"/>
            <p:cNvSpPr txBox="true"/>
            <p:nvPr/>
          </p:nvSpPr>
          <p:spPr>
            <a:xfrm>
              <a:off x="0" y="-57150"/>
              <a:ext cx="377716" cy="181887"/>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1667309" y="3975787"/>
            <a:ext cx="14953382" cy="6074407"/>
          </a:xfrm>
          <a:custGeom>
            <a:avLst/>
            <a:gdLst/>
            <a:ahLst/>
            <a:cxnLst/>
            <a:rect r="r" b="b" t="t" l="l"/>
            <a:pathLst>
              <a:path h="6074407" w="14953382">
                <a:moveTo>
                  <a:pt x="0" y="0"/>
                </a:moveTo>
                <a:lnTo>
                  <a:pt x="14953382" y="0"/>
                </a:lnTo>
                <a:lnTo>
                  <a:pt x="14953382" y="6074407"/>
                </a:lnTo>
                <a:lnTo>
                  <a:pt x="0" y="6074407"/>
                </a:lnTo>
                <a:lnTo>
                  <a:pt x="0" y="0"/>
                </a:lnTo>
                <a:close/>
              </a:path>
            </a:pathLst>
          </a:custGeom>
          <a:blipFill>
            <a:blip r:embed="rId3"/>
            <a:stretch>
              <a:fillRect l="0" t="0" r="0" b="0"/>
            </a:stretch>
          </a:blipFill>
        </p:spPr>
      </p:sp>
      <p:sp>
        <p:nvSpPr>
          <p:cNvPr name="TextBox 7" id="7"/>
          <p:cNvSpPr txBox="true"/>
          <p:nvPr/>
        </p:nvSpPr>
        <p:spPr>
          <a:xfrm rot="0">
            <a:off x="0" y="9850487"/>
            <a:ext cx="1434140" cy="342265"/>
          </a:xfrm>
          <a:prstGeom prst="rect">
            <a:avLst/>
          </a:prstGeom>
        </p:spPr>
        <p:txBody>
          <a:bodyPr anchor="t" rtlCol="false" tIns="0" lIns="0" bIns="0" rIns="0">
            <a:spAutoFit/>
          </a:bodyPr>
          <a:lstStyle/>
          <a:p>
            <a:pPr algn="ctr">
              <a:lnSpc>
                <a:spcPts val="2659"/>
              </a:lnSpc>
            </a:pPr>
            <a:r>
              <a:rPr lang="en-US" sz="1899">
                <a:solidFill>
                  <a:srgbClr val="172037"/>
                </a:solidFill>
                <a:latin typeface="Times New Roman"/>
                <a:ea typeface="Times New Roman"/>
                <a:cs typeface="Times New Roman"/>
                <a:sym typeface="Times New Roman"/>
              </a:rPr>
              <a:t>Page 11</a:t>
            </a:r>
          </a:p>
        </p:txBody>
      </p:sp>
      <p:sp>
        <p:nvSpPr>
          <p:cNvPr name="TextBox 8" id="8"/>
          <p:cNvSpPr txBox="true"/>
          <p:nvPr/>
        </p:nvSpPr>
        <p:spPr>
          <a:xfrm rot="0">
            <a:off x="0" y="209754"/>
            <a:ext cx="18288000" cy="1083285"/>
          </a:xfrm>
          <a:prstGeom prst="rect">
            <a:avLst/>
          </a:prstGeom>
        </p:spPr>
        <p:txBody>
          <a:bodyPr anchor="t" rtlCol="false" tIns="0" lIns="0" bIns="0" rIns="0">
            <a:spAutoFit/>
          </a:bodyPr>
          <a:lstStyle/>
          <a:p>
            <a:pPr algn="ctr">
              <a:lnSpc>
                <a:spcPts val="8140"/>
              </a:lnSpc>
            </a:pPr>
            <a:r>
              <a:rPr lang="en-US" sz="7204" b="true">
                <a:solidFill>
                  <a:srgbClr val="FFFFFF"/>
                </a:solidFill>
                <a:latin typeface="Times New Roman Bold"/>
                <a:ea typeface="Times New Roman Bold"/>
                <a:cs typeface="Times New Roman Bold"/>
                <a:sym typeface="Times New Roman Bold"/>
              </a:rPr>
              <a:t>SARIMA MODEL FOR FORECASTING</a:t>
            </a:r>
          </a:p>
        </p:txBody>
      </p:sp>
      <p:sp>
        <p:nvSpPr>
          <p:cNvPr name="TextBox 9" id="9"/>
          <p:cNvSpPr txBox="true"/>
          <p:nvPr/>
        </p:nvSpPr>
        <p:spPr>
          <a:xfrm rot="0">
            <a:off x="2194481" y="1235889"/>
            <a:ext cx="15494196" cy="2739898"/>
          </a:xfrm>
          <a:prstGeom prst="rect">
            <a:avLst/>
          </a:prstGeom>
        </p:spPr>
        <p:txBody>
          <a:bodyPr anchor="t" rtlCol="false" tIns="0" lIns="0" bIns="0" rIns="0">
            <a:spAutoFit/>
          </a:bodyPr>
          <a:lstStyle/>
          <a:p>
            <a:pPr algn="l" marL="715524" indent="-238508" lvl="2">
              <a:lnSpc>
                <a:spcPts val="4382"/>
              </a:lnSpc>
              <a:buFont typeface="Arial"/>
              <a:buChar char="⚬"/>
            </a:pPr>
            <a:r>
              <a:rPr lang="en-US" sz="3130" i="true">
                <a:solidFill>
                  <a:srgbClr val="FFFFFF"/>
                </a:solidFill>
                <a:latin typeface="HK Grotesk Italics"/>
                <a:ea typeface="HK Grotesk Italics"/>
                <a:cs typeface="HK Grotesk Italics"/>
                <a:sym typeface="HK Grotesk Italics"/>
              </a:rPr>
              <a:t>Parameters:(p=1, d=1, q=1), Seasonal Order: (1,1,1,12)</a:t>
            </a:r>
          </a:p>
          <a:p>
            <a:pPr algn="l" marL="715524" indent="-238508" lvl="2">
              <a:lnSpc>
                <a:spcPts val="4382"/>
              </a:lnSpc>
              <a:buFont typeface="Arial"/>
              <a:buChar char="⚬"/>
            </a:pPr>
            <a:r>
              <a:rPr lang="en-US" sz="3130" i="true">
                <a:solidFill>
                  <a:srgbClr val="FFFFFF"/>
                </a:solidFill>
                <a:latin typeface="HK Grotesk Italics"/>
                <a:ea typeface="HK Grotesk Italics"/>
                <a:cs typeface="HK Grotesk Italics"/>
                <a:sym typeface="HK Grotesk Italics"/>
              </a:rPr>
              <a:t>Explanatory Variables:Wind speed, humidity, precipitation, pressure</a:t>
            </a:r>
          </a:p>
          <a:p>
            <a:pPr algn="l" marL="715524" indent="-238508" lvl="2">
              <a:lnSpc>
                <a:spcPts val="4382"/>
              </a:lnSpc>
              <a:buFont typeface="Arial"/>
              <a:buChar char="⚬"/>
            </a:pPr>
            <a:r>
              <a:rPr lang="en-US" sz="3130" i="true">
                <a:solidFill>
                  <a:srgbClr val="FFFFFF"/>
                </a:solidFill>
                <a:latin typeface="HK Grotesk Italics"/>
                <a:ea typeface="HK Grotesk Italics"/>
                <a:cs typeface="HK Grotesk Italics"/>
                <a:sym typeface="HK Grotesk Italics"/>
              </a:rPr>
              <a:t>Results:Forecasted temperature trends</a:t>
            </a:r>
          </a:p>
          <a:p>
            <a:pPr algn="l" marL="715524" indent="-238508" lvl="2">
              <a:lnSpc>
                <a:spcPts val="4382"/>
              </a:lnSpc>
              <a:buFont typeface="Arial"/>
              <a:buChar char="⚬"/>
            </a:pPr>
            <a:r>
              <a:rPr lang="en-US" sz="3130" i="true">
                <a:solidFill>
                  <a:srgbClr val="FFFFFF"/>
                </a:solidFill>
                <a:latin typeface="HK Grotesk Italics"/>
                <a:ea typeface="HK Grotesk Italics"/>
                <a:cs typeface="HK Grotesk Italics"/>
                <a:sym typeface="HK Grotesk Italics"/>
              </a:rPr>
              <a:t>Visualized train vs. test vs. forecast</a:t>
            </a:r>
          </a:p>
          <a:p>
            <a:pPr algn="l" marL="715524" indent="-238508" lvl="2">
              <a:lnSpc>
                <a:spcPts val="4382"/>
              </a:lnSpc>
            </a:pP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4444" r="0" b="-34444"/>
            </a:stretch>
          </a:blipFill>
        </p:spPr>
      </p:sp>
      <p:grpSp>
        <p:nvGrpSpPr>
          <p:cNvPr name="Group 3" id="3"/>
          <p:cNvGrpSpPr/>
          <p:nvPr/>
        </p:nvGrpSpPr>
        <p:grpSpPr>
          <a:xfrm rot="0">
            <a:off x="786888" y="9440181"/>
            <a:ext cx="1434140" cy="473611"/>
            <a:chOff x="0" y="0"/>
            <a:chExt cx="377716" cy="124737"/>
          </a:xfrm>
        </p:grpSpPr>
        <p:sp>
          <p:nvSpPr>
            <p:cNvPr name="Freeform 4" id="4"/>
            <p:cNvSpPr/>
            <p:nvPr/>
          </p:nvSpPr>
          <p:spPr>
            <a:xfrm flipH="false" flipV="false" rot="0">
              <a:off x="0" y="0"/>
              <a:ext cx="377716" cy="124737"/>
            </a:xfrm>
            <a:custGeom>
              <a:avLst/>
              <a:gdLst/>
              <a:ahLst/>
              <a:cxnLst/>
              <a:rect r="r" b="b" t="t" l="l"/>
              <a:pathLst>
                <a:path h="124737" w="377716">
                  <a:moveTo>
                    <a:pt x="62369" y="0"/>
                  </a:moveTo>
                  <a:lnTo>
                    <a:pt x="315347" y="0"/>
                  </a:lnTo>
                  <a:cubicBezTo>
                    <a:pt x="349792" y="0"/>
                    <a:pt x="377716" y="27923"/>
                    <a:pt x="377716" y="62369"/>
                  </a:cubicBezTo>
                  <a:lnTo>
                    <a:pt x="377716" y="62369"/>
                  </a:lnTo>
                  <a:cubicBezTo>
                    <a:pt x="377716" y="96814"/>
                    <a:pt x="349792" y="124737"/>
                    <a:pt x="315347" y="124737"/>
                  </a:cubicBezTo>
                  <a:lnTo>
                    <a:pt x="62369" y="124737"/>
                  </a:lnTo>
                  <a:cubicBezTo>
                    <a:pt x="27923" y="124737"/>
                    <a:pt x="0" y="96814"/>
                    <a:pt x="0" y="62369"/>
                  </a:cubicBezTo>
                  <a:lnTo>
                    <a:pt x="0" y="62369"/>
                  </a:lnTo>
                  <a:cubicBezTo>
                    <a:pt x="0" y="27923"/>
                    <a:pt x="27923" y="0"/>
                    <a:pt x="62369" y="0"/>
                  </a:cubicBezTo>
                  <a:close/>
                </a:path>
              </a:pathLst>
            </a:custGeom>
            <a:solidFill>
              <a:srgbClr val="FFFFFF"/>
            </a:solidFill>
          </p:spPr>
        </p:sp>
        <p:sp>
          <p:nvSpPr>
            <p:cNvPr name="TextBox 5" id="5"/>
            <p:cNvSpPr txBox="true"/>
            <p:nvPr/>
          </p:nvSpPr>
          <p:spPr>
            <a:xfrm>
              <a:off x="0" y="-57150"/>
              <a:ext cx="377716" cy="181887"/>
            </a:xfrm>
            <a:prstGeom prst="rect">
              <a:avLst/>
            </a:prstGeom>
          </p:spPr>
          <p:txBody>
            <a:bodyPr anchor="ctr" rtlCol="false" tIns="50800" lIns="50800" bIns="50800" rIns="50800"/>
            <a:lstStyle/>
            <a:p>
              <a:pPr algn="ctr">
                <a:lnSpc>
                  <a:spcPts val="2659"/>
                </a:lnSpc>
                <a:spcBef>
                  <a:spcPct val="0"/>
                </a:spcBef>
              </a:pPr>
            </a:p>
          </p:txBody>
        </p:sp>
      </p:grpSp>
      <p:sp>
        <p:nvSpPr>
          <p:cNvPr name="TextBox 6" id="6"/>
          <p:cNvSpPr txBox="true"/>
          <p:nvPr/>
        </p:nvSpPr>
        <p:spPr>
          <a:xfrm rot="0">
            <a:off x="786888" y="9477279"/>
            <a:ext cx="1434140" cy="342265"/>
          </a:xfrm>
          <a:prstGeom prst="rect">
            <a:avLst/>
          </a:prstGeom>
        </p:spPr>
        <p:txBody>
          <a:bodyPr anchor="t" rtlCol="false" tIns="0" lIns="0" bIns="0" rIns="0">
            <a:spAutoFit/>
          </a:bodyPr>
          <a:lstStyle/>
          <a:p>
            <a:pPr algn="ctr">
              <a:lnSpc>
                <a:spcPts val="2659"/>
              </a:lnSpc>
            </a:pPr>
            <a:r>
              <a:rPr lang="en-US" sz="1899">
                <a:solidFill>
                  <a:srgbClr val="172037"/>
                </a:solidFill>
                <a:latin typeface="Times New Roman"/>
                <a:ea typeface="Times New Roman"/>
                <a:cs typeface="Times New Roman"/>
                <a:sym typeface="Times New Roman"/>
              </a:rPr>
              <a:t>Page 12</a:t>
            </a:r>
          </a:p>
        </p:txBody>
      </p:sp>
      <p:sp>
        <p:nvSpPr>
          <p:cNvPr name="TextBox 7" id="7"/>
          <p:cNvSpPr txBox="true"/>
          <p:nvPr/>
        </p:nvSpPr>
        <p:spPr>
          <a:xfrm rot="0">
            <a:off x="1028700" y="3722789"/>
            <a:ext cx="15737284" cy="2293112"/>
          </a:xfrm>
          <a:prstGeom prst="rect">
            <a:avLst/>
          </a:prstGeom>
        </p:spPr>
        <p:txBody>
          <a:bodyPr anchor="t" rtlCol="false" tIns="0" lIns="0" bIns="0" rIns="0">
            <a:spAutoFit/>
          </a:bodyPr>
          <a:lstStyle/>
          <a:p>
            <a:pPr algn="l" marL="1642508" indent="-410627" lvl="3">
              <a:lnSpc>
                <a:spcPts val="4543"/>
              </a:lnSpc>
              <a:buFont typeface="Arial"/>
              <a:buChar char="￭"/>
            </a:pPr>
            <a:r>
              <a:rPr lang="en-US" sz="4020" i="true">
                <a:solidFill>
                  <a:srgbClr val="FFFFFF"/>
                </a:solidFill>
                <a:latin typeface="HK Grotesk Italics"/>
                <a:ea typeface="HK Grotesk Italics"/>
                <a:cs typeface="HK Grotesk Italics"/>
                <a:sym typeface="HK Grotesk Italics"/>
              </a:rPr>
              <a:t>Metrics:MAE (Mean Absolute Error):  1.710</a:t>
            </a:r>
          </a:p>
          <a:p>
            <a:pPr algn="l" marL="1642508" indent="-410627" lvl="3">
              <a:lnSpc>
                <a:spcPts val="4543"/>
              </a:lnSpc>
              <a:buFont typeface="Arial"/>
              <a:buChar char="￭"/>
            </a:pPr>
            <a:r>
              <a:rPr lang="en-US" sz="4020" i="true">
                <a:solidFill>
                  <a:srgbClr val="FFFFFF"/>
                </a:solidFill>
                <a:latin typeface="HK Grotesk Italics"/>
                <a:ea typeface="HK Grotesk Italics"/>
                <a:cs typeface="HK Grotesk Italics"/>
                <a:sym typeface="HK Grotesk Italics"/>
              </a:rPr>
              <a:t>RMSE (Root Mean Squared Error): 2.237</a:t>
            </a:r>
          </a:p>
          <a:p>
            <a:pPr algn="l" marL="1642508" indent="-410627" lvl="3">
              <a:lnSpc>
                <a:spcPts val="4543"/>
              </a:lnSpc>
              <a:buFont typeface="Arial"/>
              <a:buChar char="￭"/>
            </a:pPr>
            <a:r>
              <a:rPr lang="en-US" sz="4020" i="true">
                <a:solidFill>
                  <a:srgbClr val="FFFFFF"/>
                </a:solidFill>
                <a:latin typeface="HK Grotesk Italics"/>
                <a:ea typeface="HK Grotesk Italics"/>
                <a:cs typeface="HK Grotesk Italics"/>
                <a:sym typeface="HK Grotesk Italics"/>
              </a:rPr>
              <a:t>Observations:SARIMA performed well but had some deviations</a:t>
            </a:r>
          </a:p>
          <a:p>
            <a:pPr algn="l" marL="1642508" indent="-410627" lvl="3">
              <a:lnSpc>
                <a:spcPts val="4543"/>
              </a:lnSpc>
            </a:pPr>
          </a:p>
        </p:txBody>
      </p:sp>
      <p:sp>
        <p:nvSpPr>
          <p:cNvPr name="TextBox 8" id="8"/>
          <p:cNvSpPr txBox="true"/>
          <p:nvPr/>
        </p:nvSpPr>
        <p:spPr>
          <a:xfrm rot="0">
            <a:off x="0" y="1482987"/>
            <a:ext cx="18288000" cy="1072871"/>
          </a:xfrm>
          <a:prstGeom prst="rect">
            <a:avLst/>
          </a:prstGeom>
        </p:spPr>
        <p:txBody>
          <a:bodyPr anchor="t" rtlCol="false" tIns="0" lIns="0" bIns="0" rIns="0">
            <a:spAutoFit/>
          </a:bodyPr>
          <a:lstStyle/>
          <a:p>
            <a:pPr algn="ctr">
              <a:lnSpc>
                <a:spcPts val="8038"/>
              </a:lnSpc>
            </a:pPr>
            <a:r>
              <a:rPr lang="en-US" sz="7113" b="true">
                <a:solidFill>
                  <a:srgbClr val="FFFFFF"/>
                </a:solidFill>
                <a:latin typeface="Times New Roman Bold"/>
                <a:ea typeface="Times New Roman Bold"/>
                <a:cs typeface="Times New Roman Bold"/>
                <a:sym typeface="Times New Roman Bold"/>
              </a:rPr>
              <a:t>SARIMA MODEL EVALUATION</a:t>
            </a:r>
          </a:p>
        </p:txBody>
      </p:sp>
      <p:sp>
        <p:nvSpPr>
          <p:cNvPr name="TextBox 9" id="9"/>
          <p:cNvSpPr txBox="true"/>
          <p:nvPr/>
        </p:nvSpPr>
        <p:spPr>
          <a:xfrm rot="0">
            <a:off x="1275358" y="8631383"/>
            <a:ext cx="15737284" cy="1101434"/>
          </a:xfrm>
          <a:prstGeom prst="rect">
            <a:avLst/>
          </a:prstGeom>
        </p:spPr>
        <p:txBody>
          <a:bodyPr anchor="t" rtlCol="false" tIns="0" lIns="0" bIns="0" rIns="0">
            <a:spAutoFit/>
          </a:bodyPr>
          <a:lstStyle/>
          <a:p>
            <a:pPr algn="ctr">
              <a:lnSpc>
                <a:spcPts val="4423"/>
              </a:lnSpc>
            </a:pPr>
            <a:r>
              <a:rPr lang="en-US" sz="3914" b="true">
                <a:solidFill>
                  <a:srgbClr val="FFFFFF"/>
                </a:solidFill>
                <a:latin typeface="HK Grotesk Bold"/>
                <a:ea typeface="HK Grotesk Bold"/>
                <a:cs typeface="HK Grotesk Bold"/>
                <a:sym typeface="HK Grotesk Bold"/>
              </a:rPr>
              <a:t>Prophet was chosen for its ability to capture seasonality and trends without requiring extensive parameter tuning</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4444" r="0" b="-34444"/>
            </a:stretch>
          </a:blipFill>
        </p:spPr>
      </p:sp>
      <p:grpSp>
        <p:nvGrpSpPr>
          <p:cNvPr name="Group 3" id="3"/>
          <p:cNvGrpSpPr/>
          <p:nvPr/>
        </p:nvGrpSpPr>
        <p:grpSpPr>
          <a:xfrm rot="0">
            <a:off x="591964" y="8960128"/>
            <a:ext cx="1434140" cy="473611"/>
            <a:chOff x="0" y="0"/>
            <a:chExt cx="377716" cy="124737"/>
          </a:xfrm>
        </p:grpSpPr>
        <p:sp>
          <p:nvSpPr>
            <p:cNvPr name="Freeform 4" id="4"/>
            <p:cNvSpPr/>
            <p:nvPr/>
          </p:nvSpPr>
          <p:spPr>
            <a:xfrm flipH="false" flipV="false" rot="0">
              <a:off x="0" y="0"/>
              <a:ext cx="377716" cy="124737"/>
            </a:xfrm>
            <a:custGeom>
              <a:avLst/>
              <a:gdLst/>
              <a:ahLst/>
              <a:cxnLst/>
              <a:rect r="r" b="b" t="t" l="l"/>
              <a:pathLst>
                <a:path h="124737" w="377716">
                  <a:moveTo>
                    <a:pt x="62369" y="0"/>
                  </a:moveTo>
                  <a:lnTo>
                    <a:pt x="315347" y="0"/>
                  </a:lnTo>
                  <a:cubicBezTo>
                    <a:pt x="349792" y="0"/>
                    <a:pt x="377716" y="27923"/>
                    <a:pt x="377716" y="62369"/>
                  </a:cubicBezTo>
                  <a:lnTo>
                    <a:pt x="377716" y="62369"/>
                  </a:lnTo>
                  <a:cubicBezTo>
                    <a:pt x="377716" y="96814"/>
                    <a:pt x="349792" y="124737"/>
                    <a:pt x="315347" y="124737"/>
                  </a:cubicBezTo>
                  <a:lnTo>
                    <a:pt x="62369" y="124737"/>
                  </a:lnTo>
                  <a:cubicBezTo>
                    <a:pt x="27923" y="124737"/>
                    <a:pt x="0" y="96814"/>
                    <a:pt x="0" y="62369"/>
                  </a:cubicBezTo>
                  <a:lnTo>
                    <a:pt x="0" y="62369"/>
                  </a:lnTo>
                  <a:cubicBezTo>
                    <a:pt x="0" y="27923"/>
                    <a:pt x="27923" y="0"/>
                    <a:pt x="62369" y="0"/>
                  </a:cubicBezTo>
                  <a:close/>
                </a:path>
              </a:pathLst>
            </a:custGeom>
            <a:solidFill>
              <a:srgbClr val="FFFFFF"/>
            </a:solidFill>
          </p:spPr>
        </p:sp>
        <p:sp>
          <p:nvSpPr>
            <p:cNvPr name="TextBox 5" id="5"/>
            <p:cNvSpPr txBox="true"/>
            <p:nvPr/>
          </p:nvSpPr>
          <p:spPr>
            <a:xfrm>
              <a:off x="0" y="-57150"/>
              <a:ext cx="377716" cy="181887"/>
            </a:xfrm>
            <a:prstGeom prst="rect">
              <a:avLst/>
            </a:prstGeom>
          </p:spPr>
          <p:txBody>
            <a:bodyPr anchor="ctr" rtlCol="false" tIns="50800" lIns="50800" bIns="50800" rIns="50800"/>
            <a:lstStyle/>
            <a:p>
              <a:pPr algn="ctr">
                <a:lnSpc>
                  <a:spcPts val="2659"/>
                </a:lnSpc>
                <a:spcBef>
                  <a:spcPct val="0"/>
                </a:spcBef>
              </a:pPr>
            </a:p>
          </p:txBody>
        </p:sp>
      </p:grpSp>
      <p:sp>
        <p:nvSpPr>
          <p:cNvPr name="TextBox 6" id="6"/>
          <p:cNvSpPr txBox="true"/>
          <p:nvPr/>
        </p:nvSpPr>
        <p:spPr>
          <a:xfrm rot="0">
            <a:off x="582439" y="8997226"/>
            <a:ext cx="1434140" cy="342265"/>
          </a:xfrm>
          <a:prstGeom prst="rect">
            <a:avLst/>
          </a:prstGeom>
        </p:spPr>
        <p:txBody>
          <a:bodyPr anchor="t" rtlCol="false" tIns="0" lIns="0" bIns="0" rIns="0">
            <a:spAutoFit/>
          </a:bodyPr>
          <a:lstStyle/>
          <a:p>
            <a:pPr algn="ctr">
              <a:lnSpc>
                <a:spcPts val="2659"/>
              </a:lnSpc>
            </a:pPr>
            <a:r>
              <a:rPr lang="en-US" sz="1899">
                <a:solidFill>
                  <a:srgbClr val="172037"/>
                </a:solidFill>
                <a:latin typeface="Times New Roman"/>
                <a:ea typeface="Times New Roman"/>
                <a:cs typeface="Times New Roman"/>
                <a:sym typeface="Times New Roman"/>
              </a:rPr>
              <a:t>Page 13</a:t>
            </a:r>
          </a:p>
        </p:txBody>
      </p:sp>
      <p:sp>
        <p:nvSpPr>
          <p:cNvPr name="TextBox 7" id="7"/>
          <p:cNvSpPr txBox="true"/>
          <p:nvPr/>
        </p:nvSpPr>
        <p:spPr>
          <a:xfrm rot="0">
            <a:off x="1533443" y="1988386"/>
            <a:ext cx="13844984" cy="7783500"/>
          </a:xfrm>
          <a:prstGeom prst="rect">
            <a:avLst/>
          </a:prstGeom>
        </p:spPr>
        <p:txBody>
          <a:bodyPr anchor="t" rtlCol="false" tIns="0" lIns="0" bIns="0" rIns="0">
            <a:spAutoFit/>
          </a:bodyPr>
          <a:lstStyle/>
          <a:p>
            <a:pPr algn="l" marL="775421" indent="-258474" lvl="2">
              <a:lnSpc>
                <a:spcPts val="3833"/>
              </a:lnSpc>
              <a:buFont typeface="Arial"/>
              <a:buChar char="⚬"/>
            </a:pPr>
            <a:r>
              <a:rPr lang="en-US" sz="3392">
                <a:solidFill>
                  <a:srgbClr val="FFFFFF"/>
                </a:solidFill>
                <a:latin typeface="HK Grotesk"/>
                <a:ea typeface="HK Grotesk"/>
                <a:cs typeface="HK Grotesk"/>
                <a:sym typeface="HK Grotesk"/>
              </a:rPr>
              <a:t>Converted Data to Prophet format (ds, y)</a:t>
            </a:r>
          </a:p>
          <a:p>
            <a:pPr algn="l" marL="775421" indent="-258474" lvl="2">
              <a:lnSpc>
                <a:spcPts val="3833"/>
              </a:lnSpc>
              <a:buFont typeface="Arial"/>
              <a:buChar char="⚬"/>
            </a:pPr>
            <a:r>
              <a:rPr lang="en-US" sz="3392">
                <a:solidFill>
                  <a:srgbClr val="FFFFFF"/>
                </a:solidFill>
                <a:latin typeface="HK Grotesk"/>
                <a:ea typeface="HK Grotesk"/>
                <a:cs typeface="HK Grotesk"/>
                <a:sym typeface="HK Grotesk"/>
              </a:rPr>
              <a:t>Generated 30-day future forecast</a:t>
            </a:r>
          </a:p>
          <a:p>
            <a:pPr algn="l" marL="775421" indent="-258474" lvl="2">
              <a:lnSpc>
                <a:spcPts val="3833"/>
              </a:lnSpc>
              <a:buFont typeface="Arial"/>
              <a:buChar char="⚬"/>
            </a:pPr>
            <a:r>
              <a:rPr lang="en-US" sz="3392">
                <a:solidFill>
                  <a:srgbClr val="FFFFFF"/>
                </a:solidFill>
                <a:latin typeface="HK Grotesk"/>
                <a:ea typeface="HK Grotesk"/>
                <a:cs typeface="HK Grotesk"/>
                <a:sym typeface="HK Grotesk"/>
              </a:rPr>
              <a:t>Results Saved: weather_forecast.csv</a:t>
            </a:r>
          </a:p>
          <a:p>
            <a:pPr algn="l" marL="775421" indent="-258474" lvl="2">
              <a:lnSpc>
                <a:spcPts val="3833"/>
              </a:lnSpc>
            </a:pPr>
          </a:p>
          <a:p>
            <a:pPr algn="l" marL="775421" indent="-258474" lvl="2">
              <a:lnSpc>
                <a:spcPts val="3833"/>
              </a:lnSpc>
            </a:pPr>
            <a:r>
              <a:rPr lang="en-US" sz="3392">
                <a:solidFill>
                  <a:srgbClr val="FFFFFF"/>
                </a:solidFill>
                <a:latin typeface="HK Grotesk"/>
                <a:ea typeface="HK Grotesk"/>
                <a:cs typeface="HK Grotesk"/>
                <a:sym typeface="HK Grotesk"/>
              </a:rPr>
              <a:t>Prophet Model Visualization</a:t>
            </a:r>
          </a:p>
          <a:p>
            <a:pPr algn="l" marL="775421" indent="-258474" lvl="2">
              <a:lnSpc>
                <a:spcPts val="3833"/>
              </a:lnSpc>
              <a:buFont typeface="Arial"/>
              <a:buChar char="⚬"/>
            </a:pPr>
            <a:r>
              <a:rPr lang="en-US" sz="3392">
                <a:solidFill>
                  <a:srgbClr val="FFFFFF"/>
                </a:solidFill>
                <a:latin typeface="HK Grotesk"/>
                <a:ea typeface="HK Grotesk"/>
                <a:cs typeface="HK Grotesk"/>
                <a:sym typeface="HK Grotesk"/>
              </a:rPr>
              <a:t>Actual vs Forecasted Temperature Plot</a:t>
            </a:r>
          </a:p>
          <a:p>
            <a:pPr algn="l" marL="1385716" indent="-346429" lvl="3">
              <a:lnSpc>
                <a:spcPts val="3833"/>
              </a:lnSpc>
              <a:buFont typeface="Arial"/>
              <a:buChar char="￭"/>
            </a:pPr>
            <a:r>
              <a:rPr lang="en-US" sz="3392">
                <a:solidFill>
                  <a:srgbClr val="FFFFFF"/>
                </a:solidFill>
                <a:latin typeface="HK Grotesk"/>
                <a:ea typeface="HK Grotesk"/>
                <a:cs typeface="HK Grotesk"/>
                <a:sym typeface="HK Grotesk"/>
              </a:rPr>
              <a:t>Trends &amp; Seasonality:Captured yearly, weekly, and daily variations</a:t>
            </a:r>
          </a:p>
          <a:p>
            <a:pPr algn="l" marL="775421" indent="-258474" lvl="2">
              <a:lnSpc>
                <a:spcPts val="3833"/>
              </a:lnSpc>
              <a:buFont typeface="Arial"/>
              <a:buChar char="⚬"/>
            </a:pPr>
            <a:r>
              <a:rPr lang="en-US" sz="3392">
                <a:solidFill>
                  <a:srgbClr val="FFFFFF"/>
                </a:solidFill>
                <a:latin typeface="HK Grotesk"/>
                <a:ea typeface="HK Grotesk"/>
                <a:cs typeface="HK Grotesk"/>
                <a:sym typeface="HK Grotesk"/>
              </a:rPr>
              <a:t>Confidence Intervals Displayed</a:t>
            </a:r>
          </a:p>
          <a:p>
            <a:pPr algn="l" marL="775421" indent="-258474" lvl="2">
              <a:lnSpc>
                <a:spcPts val="3833"/>
              </a:lnSpc>
            </a:pPr>
          </a:p>
          <a:p>
            <a:pPr algn="l" marL="775421" indent="-258474" lvl="2">
              <a:lnSpc>
                <a:spcPts val="3833"/>
              </a:lnSpc>
            </a:pPr>
            <a:r>
              <a:rPr lang="en-US" sz="3392">
                <a:solidFill>
                  <a:srgbClr val="FFFFFF"/>
                </a:solidFill>
                <a:latin typeface="HK Grotesk"/>
                <a:ea typeface="HK Grotesk"/>
                <a:cs typeface="HK Grotesk"/>
                <a:sym typeface="HK Grotesk"/>
              </a:rPr>
              <a:t>Model Evaluation:</a:t>
            </a:r>
          </a:p>
          <a:p>
            <a:pPr algn="l" marL="1385716" indent="-346429" lvl="3">
              <a:lnSpc>
                <a:spcPts val="3833"/>
              </a:lnSpc>
              <a:buFont typeface="Arial"/>
              <a:buChar char="￭"/>
            </a:pPr>
            <a:r>
              <a:rPr lang="en-US" sz="3392">
                <a:solidFill>
                  <a:srgbClr val="FFFFFF"/>
                </a:solidFill>
                <a:latin typeface="HK Grotesk"/>
                <a:ea typeface="HK Grotesk"/>
                <a:cs typeface="HK Grotesk"/>
                <a:sym typeface="HK Grotesk"/>
              </a:rPr>
              <a:t>Metrics:MAE (Mean Absolute Error): 2.345</a:t>
            </a:r>
          </a:p>
          <a:p>
            <a:pPr algn="l" marL="1385716" indent="-346429" lvl="3">
              <a:lnSpc>
                <a:spcPts val="3833"/>
              </a:lnSpc>
              <a:buFont typeface="Arial"/>
              <a:buChar char="￭"/>
            </a:pPr>
            <a:r>
              <a:rPr lang="en-US" sz="3392">
                <a:solidFill>
                  <a:srgbClr val="FFFFFF"/>
                </a:solidFill>
                <a:latin typeface="HK Grotesk"/>
                <a:ea typeface="HK Grotesk"/>
                <a:cs typeface="HK Grotesk"/>
                <a:sym typeface="HK Grotesk"/>
              </a:rPr>
              <a:t>RMSE (Root Mean Squared Error): 2.955</a:t>
            </a:r>
          </a:p>
          <a:p>
            <a:pPr algn="l" marL="1385716" indent="-346429" lvl="3">
              <a:lnSpc>
                <a:spcPts val="3833"/>
              </a:lnSpc>
            </a:pPr>
          </a:p>
          <a:p>
            <a:pPr algn="l" marL="1385716" indent="-346429" lvl="3">
              <a:lnSpc>
                <a:spcPts val="3833"/>
              </a:lnSpc>
            </a:pPr>
            <a:r>
              <a:rPr lang="en-US" sz="3392">
                <a:solidFill>
                  <a:srgbClr val="FFFFFF"/>
                </a:solidFill>
                <a:latin typeface="HK Grotesk"/>
                <a:ea typeface="HK Grotesk"/>
                <a:cs typeface="HK Grotesk"/>
                <a:sym typeface="HK Grotesk"/>
              </a:rPr>
              <a:t>Comparison with SARIMA:</a:t>
            </a:r>
          </a:p>
          <a:p>
            <a:pPr algn="l" marL="1385716" indent="-346429" lvl="3">
              <a:lnSpc>
                <a:spcPts val="3833"/>
              </a:lnSpc>
              <a:buFont typeface="Arial"/>
              <a:buChar char="￭"/>
            </a:pPr>
            <a:r>
              <a:rPr lang="en-US" sz="3392">
                <a:solidFill>
                  <a:srgbClr val="FFFFFF"/>
                </a:solidFill>
                <a:latin typeface="HK Grotesk"/>
                <a:ea typeface="HK Grotesk"/>
                <a:cs typeface="HK Grotesk"/>
                <a:sym typeface="HK Grotesk"/>
              </a:rPr>
              <a:t>Prophet captures long-term trends better</a:t>
            </a:r>
          </a:p>
          <a:p>
            <a:pPr algn="l" marL="1385716" indent="-346429" lvl="3">
              <a:lnSpc>
                <a:spcPts val="3833"/>
              </a:lnSpc>
              <a:buFont typeface="Arial"/>
              <a:buChar char="￭"/>
            </a:pPr>
            <a:r>
              <a:rPr lang="en-US" sz="3392">
                <a:solidFill>
                  <a:srgbClr val="FFFFFF"/>
                </a:solidFill>
                <a:latin typeface="HK Grotesk"/>
                <a:ea typeface="HK Grotesk"/>
                <a:cs typeface="HK Grotesk"/>
                <a:sym typeface="HK Grotesk"/>
              </a:rPr>
              <a:t>SARIMA adapts well to short-term fluctuations</a:t>
            </a:r>
          </a:p>
        </p:txBody>
      </p:sp>
      <p:sp>
        <p:nvSpPr>
          <p:cNvPr name="TextBox 8" id="8"/>
          <p:cNvSpPr txBox="true"/>
          <p:nvPr/>
        </p:nvSpPr>
        <p:spPr>
          <a:xfrm rot="0">
            <a:off x="0" y="255568"/>
            <a:ext cx="18288000" cy="1002516"/>
          </a:xfrm>
          <a:prstGeom prst="rect">
            <a:avLst/>
          </a:prstGeom>
        </p:spPr>
        <p:txBody>
          <a:bodyPr anchor="t" rtlCol="false" tIns="0" lIns="0" bIns="0" rIns="0">
            <a:spAutoFit/>
          </a:bodyPr>
          <a:lstStyle/>
          <a:p>
            <a:pPr algn="ctr">
              <a:lnSpc>
                <a:spcPts val="7571"/>
              </a:lnSpc>
            </a:pPr>
            <a:r>
              <a:rPr lang="en-US" sz="6699" b="true">
                <a:solidFill>
                  <a:srgbClr val="FFFFFF"/>
                </a:solidFill>
                <a:latin typeface="Times New Roman Bold"/>
                <a:ea typeface="Times New Roman Bold"/>
                <a:cs typeface="Times New Roman Bold"/>
                <a:sym typeface="Times New Roman Bold"/>
              </a:rPr>
              <a:t>PROPHET MODEL FOR FORECASTING</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172037"/>
        </a:solidFill>
      </p:bgPr>
    </p:bg>
    <p:spTree>
      <p:nvGrpSpPr>
        <p:cNvPr id="1" name=""/>
        <p:cNvGrpSpPr/>
        <p:nvPr/>
      </p:nvGrpSpPr>
      <p:grpSpPr>
        <a:xfrm>
          <a:off x="0" y="0"/>
          <a:ext cx="0" cy="0"/>
          <a:chOff x="0" y="0"/>
          <a:chExt cx="0" cy="0"/>
        </a:xfrm>
      </p:grpSpPr>
      <p:sp>
        <p:nvSpPr>
          <p:cNvPr name="Freeform 2" id="2"/>
          <p:cNvSpPr/>
          <p:nvPr/>
        </p:nvSpPr>
        <p:spPr>
          <a:xfrm flipH="false" flipV="false" rot="0">
            <a:off x="218311" y="241540"/>
            <a:ext cx="17851378" cy="9803920"/>
          </a:xfrm>
          <a:custGeom>
            <a:avLst/>
            <a:gdLst/>
            <a:ahLst/>
            <a:cxnLst/>
            <a:rect r="r" b="b" t="t" l="l"/>
            <a:pathLst>
              <a:path h="9803920" w="17851378">
                <a:moveTo>
                  <a:pt x="0" y="0"/>
                </a:moveTo>
                <a:lnTo>
                  <a:pt x="17851378" y="0"/>
                </a:lnTo>
                <a:lnTo>
                  <a:pt x="17851378" y="9803920"/>
                </a:lnTo>
                <a:lnTo>
                  <a:pt x="0" y="9803920"/>
                </a:lnTo>
                <a:lnTo>
                  <a:pt x="0" y="0"/>
                </a:lnTo>
                <a:close/>
              </a:path>
            </a:pathLst>
          </a:custGeom>
          <a:blipFill>
            <a:blip r:embed="rId2"/>
            <a:stretch>
              <a:fillRect l="0" t="0" r="0" b="0"/>
            </a:stretch>
          </a:blipFill>
        </p:spPr>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4444" r="0" b="-34444"/>
            </a:stretch>
          </a:blipFill>
        </p:spPr>
      </p:sp>
      <p:grpSp>
        <p:nvGrpSpPr>
          <p:cNvPr name="Group 3" id="3"/>
          <p:cNvGrpSpPr/>
          <p:nvPr/>
        </p:nvGrpSpPr>
        <p:grpSpPr>
          <a:xfrm rot="0">
            <a:off x="591964" y="8960128"/>
            <a:ext cx="1434140" cy="473611"/>
            <a:chOff x="0" y="0"/>
            <a:chExt cx="377716" cy="124737"/>
          </a:xfrm>
        </p:grpSpPr>
        <p:sp>
          <p:nvSpPr>
            <p:cNvPr name="Freeform 4" id="4"/>
            <p:cNvSpPr/>
            <p:nvPr/>
          </p:nvSpPr>
          <p:spPr>
            <a:xfrm flipH="false" flipV="false" rot="0">
              <a:off x="0" y="0"/>
              <a:ext cx="377716" cy="124737"/>
            </a:xfrm>
            <a:custGeom>
              <a:avLst/>
              <a:gdLst/>
              <a:ahLst/>
              <a:cxnLst/>
              <a:rect r="r" b="b" t="t" l="l"/>
              <a:pathLst>
                <a:path h="124737" w="377716">
                  <a:moveTo>
                    <a:pt x="62369" y="0"/>
                  </a:moveTo>
                  <a:lnTo>
                    <a:pt x="315347" y="0"/>
                  </a:lnTo>
                  <a:cubicBezTo>
                    <a:pt x="349792" y="0"/>
                    <a:pt x="377716" y="27923"/>
                    <a:pt x="377716" y="62369"/>
                  </a:cubicBezTo>
                  <a:lnTo>
                    <a:pt x="377716" y="62369"/>
                  </a:lnTo>
                  <a:cubicBezTo>
                    <a:pt x="377716" y="96814"/>
                    <a:pt x="349792" y="124737"/>
                    <a:pt x="315347" y="124737"/>
                  </a:cubicBezTo>
                  <a:lnTo>
                    <a:pt x="62369" y="124737"/>
                  </a:lnTo>
                  <a:cubicBezTo>
                    <a:pt x="27923" y="124737"/>
                    <a:pt x="0" y="96814"/>
                    <a:pt x="0" y="62369"/>
                  </a:cubicBezTo>
                  <a:lnTo>
                    <a:pt x="0" y="62369"/>
                  </a:lnTo>
                  <a:cubicBezTo>
                    <a:pt x="0" y="27923"/>
                    <a:pt x="27923" y="0"/>
                    <a:pt x="62369" y="0"/>
                  </a:cubicBezTo>
                  <a:close/>
                </a:path>
              </a:pathLst>
            </a:custGeom>
            <a:solidFill>
              <a:srgbClr val="FFFFFF"/>
            </a:solidFill>
          </p:spPr>
        </p:sp>
        <p:sp>
          <p:nvSpPr>
            <p:cNvPr name="TextBox 5" id="5"/>
            <p:cNvSpPr txBox="true"/>
            <p:nvPr/>
          </p:nvSpPr>
          <p:spPr>
            <a:xfrm>
              <a:off x="0" y="-57150"/>
              <a:ext cx="377716" cy="181887"/>
            </a:xfrm>
            <a:prstGeom prst="rect">
              <a:avLst/>
            </a:prstGeom>
          </p:spPr>
          <p:txBody>
            <a:bodyPr anchor="ctr" rtlCol="false" tIns="50800" lIns="50800" bIns="50800" rIns="50800"/>
            <a:lstStyle/>
            <a:p>
              <a:pPr algn="ctr">
                <a:lnSpc>
                  <a:spcPts val="2659"/>
                </a:lnSpc>
                <a:spcBef>
                  <a:spcPct val="0"/>
                </a:spcBef>
              </a:pPr>
            </a:p>
          </p:txBody>
        </p:sp>
      </p:grpSp>
      <p:sp>
        <p:nvSpPr>
          <p:cNvPr name="TextBox 6" id="6"/>
          <p:cNvSpPr txBox="true"/>
          <p:nvPr/>
        </p:nvSpPr>
        <p:spPr>
          <a:xfrm rot="0">
            <a:off x="582439" y="8997226"/>
            <a:ext cx="1434140" cy="342265"/>
          </a:xfrm>
          <a:prstGeom prst="rect">
            <a:avLst/>
          </a:prstGeom>
        </p:spPr>
        <p:txBody>
          <a:bodyPr anchor="t" rtlCol="false" tIns="0" lIns="0" bIns="0" rIns="0">
            <a:spAutoFit/>
          </a:bodyPr>
          <a:lstStyle/>
          <a:p>
            <a:pPr algn="ctr">
              <a:lnSpc>
                <a:spcPts val="2659"/>
              </a:lnSpc>
            </a:pPr>
            <a:r>
              <a:rPr lang="en-US" sz="1899">
                <a:solidFill>
                  <a:srgbClr val="172037"/>
                </a:solidFill>
                <a:latin typeface="Times New Roman"/>
                <a:ea typeface="Times New Roman"/>
                <a:cs typeface="Times New Roman"/>
                <a:sym typeface="Times New Roman"/>
              </a:rPr>
              <a:t>Page 14</a:t>
            </a:r>
          </a:p>
        </p:txBody>
      </p:sp>
      <p:sp>
        <p:nvSpPr>
          <p:cNvPr name="TextBox 7" id="7"/>
          <p:cNvSpPr txBox="true"/>
          <p:nvPr/>
        </p:nvSpPr>
        <p:spPr>
          <a:xfrm rot="0">
            <a:off x="2481044" y="2941641"/>
            <a:ext cx="13844984" cy="2944802"/>
          </a:xfrm>
          <a:prstGeom prst="rect">
            <a:avLst/>
          </a:prstGeom>
        </p:spPr>
        <p:txBody>
          <a:bodyPr anchor="t" rtlCol="false" tIns="0" lIns="0" bIns="0" rIns="0">
            <a:spAutoFit/>
          </a:bodyPr>
          <a:lstStyle/>
          <a:p>
            <a:pPr algn="l" marL="732333" indent="-366167" lvl="1">
              <a:lnSpc>
                <a:spcPts val="3832"/>
              </a:lnSpc>
              <a:buFont typeface="Arial"/>
              <a:buChar char="•"/>
            </a:pPr>
            <a:r>
              <a:rPr lang="en-US" sz="3392">
                <a:solidFill>
                  <a:srgbClr val="FFFFFF"/>
                </a:solidFill>
                <a:latin typeface="Times New Roman"/>
                <a:ea typeface="Times New Roman"/>
                <a:cs typeface="Times New Roman"/>
                <a:sym typeface="Times New Roman"/>
              </a:rPr>
              <a:t>Im</a:t>
            </a:r>
            <a:r>
              <a:rPr lang="en-US" sz="3392">
                <a:solidFill>
                  <a:srgbClr val="FFFFFF"/>
                </a:solidFill>
                <a:latin typeface="Times New Roman"/>
                <a:ea typeface="Times New Roman"/>
                <a:cs typeface="Times New Roman"/>
                <a:sym typeface="Times New Roman"/>
              </a:rPr>
              <a:t>plemented ensemble learning techniques to enhance forecasting accur</a:t>
            </a:r>
            <a:r>
              <a:rPr lang="en-US" sz="3392">
                <a:solidFill>
                  <a:srgbClr val="FFFFFF"/>
                </a:solidFill>
                <a:latin typeface="Times New Roman"/>
                <a:ea typeface="Times New Roman"/>
                <a:cs typeface="Times New Roman"/>
                <a:sym typeface="Times New Roman"/>
              </a:rPr>
              <a:t>acy.</a:t>
            </a:r>
          </a:p>
          <a:p>
            <a:pPr algn="l" marL="732333" indent="-366166" lvl="1">
              <a:lnSpc>
                <a:spcPts val="3833"/>
              </a:lnSpc>
              <a:buFont typeface="Arial"/>
              <a:buChar char="•"/>
            </a:pPr>
            <a:r>
              <a:rPr lang="en-US" sz="3392">
                <a:solidFill>
                  <a:srgbClr val="FFFFFF"/>
                </a:solidFill>
                <a:latin typeface="Times New Roman"/>
                <a:ea typeface="Times New Roman"/>
                <a:cs typeface="Times New Roman"/>
                <a:sym typeface="Times New Roman"/>
              </a:rPr>
              <a:t>Captures complex, non-linear relationsh</a:t>
            </a:r>
            <a:r>
              <a:rPr lang="en-US" sz="3392">
                <a:solidFill>
                  <a:srgbClr val="FFFFFF"/>
                </a:solidFill>
                <a:latin typeface="Times New Roman"/>
                <a:ea typeface="Times New Roman"/>
                <a:cs typeface="Times New Roman"/>
                <a:sym typeface="Times New Roman"/>
              </a:rPr>
              <a:t>ips not addressed by traditional </a:t>
            </a:r>
            <a:r>
              <a:rPr lang="en-US" sz="3392">
                <a:solidFill>
                  <a:srgbClr val="FFFFFF"/>
                </a:solidFill>
                <a:latin typeface="Times New Roman"/>
                <a:ea typeface="Times New Roman"/>
                <a:cs typeface="Times New Roman"/>
                <a:sym typeface="Times New Roman"/>
              </a:rPr>
              <a:t>time series models.</a:t>
            </a:r>
          </a:p>
          <a:p>
            <a:pPr algn="l" marL="732333" indent="-366166" lvl="1">
              <a:lnSpc>
                <a:spcPts val="3833"/>
              </a:lnSpc>
              <a:buFont typeface="Arial"/>
              <a:buChar char="•"/>
            </a:pPr>
            <a:r>
              <a:rPr lang="en-US" sz="3392">
                <a:solidFill>
                  <a:srgbClr val="FFFFFF"/>
                </a:solidFill>
                <a:latin typeface="Times New Roman"/>
                <a:ea typeface="Times New Roman"/>
                <a:cs typeface="Times New Roman"/>
                <a:sym typeface="Times New Roman"/>
              </a:rPr>
              <a:t>Model performance evaluated and compared using MAE and RMSE.</a:t>
            </a:r>
          </a:p>
          <a:p>
            <a:pPr algn="l" marL="732333" indent="-366166" lvl="1">
              <a:lnSpc>
                <a:spcPts val="3833"/>
              </a:lnSpc>
              <a:buFont typeface="Arial"/>
              <a:buChar char="•"/>
            </a:pPr>
            <a:r>
              <a:rPr lang="en-US" sz="3392">
                <a:solidFill>
                  <a:srgbClr val="FFFFFF"/>
                </a:solidFill>
                <a:latin typeface="Times New Roman"/>
                <a:ea typeface="Times New Roman"/>
                <a:cs typeface="Times New Roman"/>
                <a:sym typeface="Times New Roman"/>
              </a:rPr>
              <a:t>Ensemble results complemented statistical forecasting outputs.</a:t>
            </a:r>
          </a:p>
        </p:txBody>
      </p:sp>
      <p:sp>
        <p:nvSpPr>
          <p:cNvPr name="TextBox 8" id="8"/>
          <p:cNvSpPr txBox="true"/>
          <p:nvPr/>
        </p:nvSpPr>
        <p:spPr>
          <a:xfrm rot="0">
            <a:off x="1028700" y="255568"/>
            <a:ext cx="16230600" cy="1072871"/>
          </a:xfrm>
          <a:prstGeom prst="rect">
            <a:avLst/>
          </a:prstGeom>
        </p:spPr>
        <p:txBody>
          <a:bodyPr anchor="t" rtlCol="false" tIns="0" lIns="0" bIns="0" rIns="0">
            <a:spAutoFit/>
          </a:bodyPr>
          <a:lstStyle/>
          <a:p>
            <a:pPr algn="ctr">
              <a:lnSpc>
                <a:spcPts val="8038"/>
              </a:lnSpc>
            </a:pPr>
            <a:r>
              <a:rPr lang="en-US" sz="7113" b="true">
                <a:solidFill>
                  <a:srgbClr val="FFFFFF"/>
                </a:solidFill>
                <a:latin typeface="Times New Roman Bold"/>
                <a:ea typeface="Times New Roman Bold"/>
                <a:cs typeface="Times New Roman Bold"/>
                <a:sym typeface="Times New Roman Bold"/>
              </a:rPr>
              <a:t>Ensemble Modeling </a:t>
            </a:r>
          </a:p>
        </p:txBody>
      </p:sp>
      <p:sp>
        <p:nvSpPr>
          <p:cNvPr name="TextBox 9" id="9"/>
          <p:cNvSpPr txBox="true"/>
          <p:nvPr/>
        </p:nvSpPr>
        <p:spPr>
          <a:xfrm rot="0">
            <a:off x="2016579" y="1630479"/>
            <a:ext cx="5303769" cy="915670"/>
          </a:xfrm>
          <a:prstGeom prst="rect">
            <a:avLst/>
          </a:prstGeom>
        </p:spPr>
        <p:txBody>
          <a:bodyPr anchor="t" rtlCol="false" tIns="0" lIns="0" bIns="0" rIns="0">
            <a:spAutoFit/>
          </a:bodyPr>
          <a:lstStyle/>
          <a:p>
            <a:pPr algn="l">
              <a:lnSpc>
                <a:spcPts val="7279"/>
              </a:lnSpc>
              <a:spcBef>
                <a:spcPct val="0"/>
              </a:spcBef>
            </a:pPr>
            <a:r>
              <a:rPr lang="en-US" sz="5199">
                <a:solidFill>
                  <a:srgbClr val="FFFFFF"/>
                </a:solidFill>
                <a:latin typeface="Times New Roman"/>
                <a:ea typeface="Times New Roman"/>
                <a:cs typeface="Times New Roman"/>
                <a:sym typeface="Times New Roman"/>
              </a:rPr>
              <a:t>Approach</a:t>
            </a:r>
          </a:p>
        </p:txBody>
      </p:sp>
      <p:sp>
        <p:nvSpPr>
          <p:cNvPr name="TextBox 10" id="10"/>
          <p:cNvSpPr txBox="true"/>
          <p:nvPr/>
        </p:nvSpPr>
        <p:spPr>
          <a:xfrm rot="0">
            <a:off x="2616473" y="6959594"/>
            <a:ext cx="9764938" cy="1235075"/>
          </a:xfrm>
          <a:prstGeom prst="rect">
            <a:avLst/>
          </a:prstGeom>
        </p:spPr>
        <p:txBody>
          <a:bodyPr anchor="t" rtlCol="false" tIns="0" lIns="0" bIns="0" rIns="0">
            <a:spAutoFit/>
          </a:bodyPr>
          <a:lstStyle/>
          <a:p>
            <a:pPr algn="l" marL="755647" indent="-377824" lvl="1">
              <a:lnSpc>
                <a:spcPts val="4899"/>
              </a:lnSpc>
              <a:buFont typeface="Arial"/>
              <a:buChar char="•"/>
            </a:pPr>
            <a:r>
              <a:rPr lang="en-US" sz="3499">
                <a:solidFill>
                  <a:srgbClr val="FFFFFF"/>
                </a:solidFill>
                <a:latin typeface="Times New Roman"/>
                <a:ea typeface="Times New Roman"/>
                <a:cs typeface="Times New Roman"/>
                <a:sym typeface="Times New Roman"/>
              </a:rPr>
              <a:t>Ensemble MAE  : 1.921</a:t>
            </a:r>
          </a:p>
          <a:p>
            <a:pPr algn="l" marL="755647" indent="-377824" lvl="1">
              <a:lnSpc>
                <a:spcPts val="4899"/>
              </a:lnSpc>
              <a:buFont typeface="Arial"/>
              <a:buChar char="•"/>
            </a:pPr>
            <a:r>
              <a:rPr lang="en-US" sz="3499">
                <a:solidFill>
                  <a:srgbClr val="FFFFFF"/>
                </a:solidFill>
                <a:latin typeface="Times New Roman"/>
                <a:ea typeface="Times New Roman"/>
                <a:cs typeface="Times New Roman"/>
                <a:sym typeface="Times New Roman"/>
              </a:rPr>
              <a:t>Ensemble RMSE : 2.274</a:t>
            </a:r>
          </a:p>
        </p:txBody>
      </p:sp>
      <p:sp>
        <p:nvSpPr>
          <p:cNvPr name="TextBox 11" id="11"/>
          <p:cNvSpPr txBox="true"/>
          <p:nvPr/>
        </p:nvSpPr>
        <p:spPr>
          <a:xfrm rot="0">
            <a:off x="2016579" y="5981694"/>
            <a:ext cx="7742329" cy="892175"/>
          </a:xfrm>
          <a:prstGeom prst="rect">
            <a:avLst/>
          </a:prstGeom>
        </p:spPr>
        <p:txBody>
          <a:bodyPr anchor="t" rtlCol="false" tIns="0" lIns="0" bIns="0" rIns="0">
            <a:spAutoFit/>
          </a:bodyPr>
          <a:lstStyle/>
          <a:p>
            <a:pPr algn="l" marL="0" indent="0" lvl="0">
              <a:lnSpc>
                <a:spcPts val="7000"/>
              </a:lnSpc>
              <a:spcBef>
                <a:spcPct val="0"/>
              </a:spcBef>
            </a:pPr>
            <a:r>
              <a:rPr lang="en-US" sz="5000">
                <a:solidFill>
                  <a:srgbClr val="FFFFFF"/>
                </a:solidFill>
                <a:latin typeface="Times New Roman"/>
                <a:ea typeface="Times New Roman"/>
                <a:cs typeface="Times New Roman"/>
                <a:sym typeface="Times New Roman"/>
              </a:rPr>
              <a:t>Evaluation </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172037"/>
        </a:solidFill>
      </p:bgPr>
    </p:bg>
    <p:spTree>
      <p:nvGrpSpPr>
        <p:cNvPr id="1" name=""/>
        <p:cNvGrpSpPr/>
        <p:nvPr/>
      </p:nvGrpSpPr>
      <p:grpSpPr>
        <a:xfrm>
          <a:off x="0" y="0"/>
          <a:ext cx="0" cy="0"/>
          <a:chOff x="0" y="0"/>
          <a:chExt cx="0" cy="0"/>
        </a:xfrm>
      </p:grpSpPr>
      <p:sp>
        <p:nvSpPr>
          <p:cNvPr name="Freeform 2" id="2"/>
          <p:cNvSpPr/>
          <p:nvPr/>
        </p:nvSpPr>
        <p:spPr>
          <a:xfrm flipH="false" flipV="false" rot="0">
            <a:off x="248633" y="342913"/>
            <a:ext cx="17710392" cy="9601174"/>
          </a:xfrm>
          <a:custGeom>
            <a:avLst/>
            <a:gdLst/>
            <a:ahLst/>
            <a:cxnLst/>
            <a:rect r="r" b="b" t="t" l="l"/>
            <a:pathLst>
              <a:path h="9601174" w="17710392">
                <a:moveTo>
                  <a:pt x="0" y="0"/>
                </a:moveTo>
                <a:lnTo>
                  <a:pt x="17710392" y="0"/>
                </a:lnTo>
                <a:lnTo>
                  <a:pt x="17710392" y="9601174"/>
                </a:lnTo>
                <a:lnTo>
                  <a:pt x="0" y="9601174"/>
                </a:lnTo>
                <a:lnTo>
                  <a:pt x="0" y="0"/>
                </a:lnTo>
                <a:close/>
              </a:path>
            </a:pathLst>
          </a:custGeom>
          <a:blipFill>
            <a:blip r:embed="rId2"/>
            <a:stretch>
              <a:fillRect l="0" t="0" r="0" b="0"/>
            </a:stretch>
          </a:blipFill>
        </p:spPr>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4444" r="0" b="-34444"/>
            </a:stretch>
          </a:blipFill>
        </p:spPr>
      </p:sp>
      <p:sp>
        <p:nvSpPr>
          <p:cNvPr name="TextBox 3" id="3"/>
          <p:cNvSpPr txBox="true"/>
          <p:nvPr/>
        </p:nvSpPr>
        <p:spPr>
          <a:xfrm rot="0">
            <a:off x="337537" y="278845"/>
            <a:ext cx="17612927" cy="1072871"/>
          </a:xfrm>
          <a:prstGeom prst="rect">
            <a:avLst/>
          </a:prstGeom>
        </p:spPr>
        <p:txBody>
          <a:bodyPr anchor="t" rtlCol="false" tIns="0" lIns="0" bIns="0" rIns="0">
            <a:spAutoFit/>
          </a:bodyPr>
          <a:lstStyle/>
          <a:p>
            <a:pPr algn="ctr">
              <a:lnSpc>
                <a:spcPts val="8038"/>
              </a:lnSpc>
            </a:pPr>
            <a:r>
              <a:rPr lang="en-US" sz="7113">
                <a:solidFill>
                  <a:srgbClr val="FFFFFF"/>
                </a:solidFill>
                <a:latin typeface="Times New Roman"/>
                <a:ea typeface="Times New Roman"/>
                <a:cs typeface="Times New Roman"/>
                <a:sym typeface="Times New Roman"/>
              </a:rPr>
              <a:t>Insights &amp;</a:t>
            </a:r>
            <a:r>
              <a:rPr lang="en-US" sz="7113">
                <a:solidFill>
                  <a:srgbClr val="FFFFFF"/>
                </a:solidFill>
                <a:latin typeface="Times New Roman"/>
                <a:ea typeface="Times New Roman"/>
                <a:cs typeface="Times New Roman"/>
                <a:sym typeface="Times New Roman"/>
              </a:rPr>
              <a:t> Observations</a:t>
            </a:r>
          </a:p>
        </p:txBody>
      </p:sp>
      <p:grpSp>
        <p:nvGrpSpPr>
          <p:cNvPr name="Group 4" id="4"/>
          <p:cNvGrpSpPr/>
          <p:nvPr/>
        </p:nvGrpSpPr>
        <p:grpSpPr>
          <a:xfrm rot="0">
            <a:off x="1028700" y="8960128"/>
            <a:ext cx="1434140" cy="473611"/>
            <a:chOff x="0" y="0"/>
            <a:chExt cx="377716" cy="124737"/>
          </a:xfrm>
        </p:grpSpPr>
        <p:sp>
          <p:nvSpPr>
            <p:cNvPr name="Freeform 5" id="5"/>
            <p:cNvSpPr/>
            <p:nvPr/>
          </p:nvSpPr>
          <p:spPr>
            <a:xfrm flipH="false" flipV="false" rot="0">
              <a:off x="0" y="0"/>
              <a:ext cx="377716" cy="124737"/>
            </a:xfrm>
            <a:custGeom>
              <a:avLst/>
              <a:gdLst/>
              <a:ahLst/>
              <a:cxnLst/>
              <a:rect r="r" b="b" t="t" l="l"/>
              <a:pathLst>
                <a:path h="124737" w="377716">
                  <a:moveTo>
                    <a:pt x="62369" y="0"/>
                  </a:moveTo>
                  <a:lnTo>
                    <a:pt x="315347" y="0"/>
                  </a:lnTo>
                  <a:cubicBezTo>
                    <a:pt x="349792" y="0"/>
                    <a:pt x="377716" y="27923"/>
                    <a:pt x="377716" y="62369"/>
                  </a:cubicBezTo>
                  <a:lnTo>
                    <a:pt x="377716" y="62369"/>
                  </a:lnTo>
                  <a:cubicBezTo>
                    <a:pt x="377716" y="96814"/>
                    <a:pt x="349792" y="124737"/>
                    <a:pt x="315347" y="124737"/>
                  </a:cubicBezTo>
                  <a:lnTo>
                    <a:pt x="62369" y="124737"/>
                  </a:lnTo>
                  <a:cubicBezTo>
                    <a:pt x="27923" y="124737"/>
                    <a:pt x="0" y="96814"/>
                    <a:pt x="0" y="62369"/>
                  </a:cubicBezTo>
                  <a:lnTo>
                    <a:pt x="0" y="62369"/>
                  </a:lnTo>
                  <a:cubicBezTo>
                    <a:pt x="0" y="27923"/>
                    <a:pt x="27923" y="0"/>
                    <a:pt x="62369" y="0"/>
                  </a:cubicBezTo>
                  <a:close/>
                </a:path>
              </a:pathLst>
            </a:custGeom>
            <a:solidFill>
              <a:srgbClr val="FFFFFF"/>
            </a:solidFill>
          </p:spPr>
        </p:sp>
        <p:sp>
          <p:nvSpPr>
            <p:cNvPr name="TextBox 6" id="6"/>
            <p:cNvSpPr txBox="true"/>
            <p:nvPr/>
          </p:nvSpPr>
          <p:spPr>
            <a:xfrm>
              <a:off x="0" y="-57150"/>
              <a:ext cx="377716" cy="181887"/>
            </a:xfrm>
            <a:prstGeom prst="rect">
              <a:avLst/>
            </a:prstGeom>
          </p:spPr>
          <p:txBody>
            <a:bodyPr anchor="ctr" rtlCol="false" tIns="50800" lIns="50800" bIns="50800" rIns="50800"/>
            <a:lstStyle/>
            <a:p>
              <a:pPr algn="ctr">
                <a:lnSpc>
                  <a:spcPts val="2659"/>
                </a:lnSpc>
                <a:spcBef>
                  <a:spcPct val="0"/>
                </a:spcBef>
              </a:pPr>
            </a:p>
          </p:txBody>
        </p:sp>
      </p:grpSp>
      <p:sp>
        <p:nvSpPr>
          <p:cNvPr name="TextBox 7" id="7"/>
          <p:cNvSpPr txBox="true"/>
          <p:nvPr/>
        </p:nvSpPr>
        <p:spPr>
          <a:xfrm rot="0">
            <a:off x="1028700" y="8997226"/>
            <a:ext cx="1434140" cy="342265"/>
          </a:xfrm>
          <a:prstGeom prst="rect">
            <a:avLst/>
          </a:prstGeom>
        </p:spPr>
        <p:txBody>
          <a:bodyPr anchor="t" rtlCol="false" tIns="0" lIns="0" bIns="0" rIns="0">
            <a:spAutoFit/>
          </a:bodyPr>
          <a:lstStyle/>
          <a:p>
            <a:pPr algn="ctr">
              <a:lnSpc>
                <a:spcPts val="2659"/>
              </a:lnSpc>
            </a:pPr>
            <a:r>
              <a:rPr lang="en-US" sz="1899">
                <a:solidFill>
                  <a:srgbClr val="172037"/>
                </a:solidFill>
                <a:latin typeface="Times New Roman"/>
                <a:ea typeface="Times New Roman"/>
                <a:cs typeface="Times New Roman"/>
                <a:sym typeface="Times New Roman"/>
              </a:rPr>
              <a:t>Page 15</a:t>
            </a:r>
          </a:p>
        </p:txBody>
      </p:sp>
      <p:sp>
        <p:nvSpPr>
          <p:cNvPr name="TextBox 8" id="8"/>
          <p:cNvSpPr txBox="true"/>
          <p:nvPr/>
        </p:nvSpPr>
        <p:spPr>
          <a:xfrm rot="0">
            <a:off x="636974" y="1917185"/>
            <a:ext cx="16975953" cy="6412230"/>
          </a:xfrm>
          <a:prstGeom prst="rect">
            <a:avLst/>
          </a:prstGeom>
        </p:spPr>
        <p:txBody>
          <a:bodyPr anchor="t" rtlCol="false" tIns="0" lIns="0" bIns="0" rIns="0">
            <a:spAutoFit/>
          </a:bodyPr>
          <a:lstStyle/>
          <a:p>
            <a:pPr algn="just" marL="971547" indent="-485773" lvl="1">
              <a:lnSpc>
                <a:spcPts val="5084"/>
              </a:lnSpc>
              <a:buFont typeface="Arial"/>
              <a:buChar char="•"/>
            </a:pPr>
            <a:r>
              <a:rPr lang="en-US" sz="4499">
                <a:solidFill>
                  <a:srgbClr val="FFFFFF"/>
                </a:solidFill>
                <a:latin typeface="Times New Roman"/>
                <a:ea typeface="Times New Roman"/>
                <a:cs typeface="Times New Roman"/>
                <a:sym typeface="Times New Roman"/>
              </a:rPr>
              <a:t>Clear</a:t>
            </a:r>
            <a:r>
              <a:rPr lang="en-US" sz="4499">
                <a:solidFill>
                  <a:srgbClr val="FFFFFF"/>
                </a:solidFill>
                <a:latin typeface="Times New Roman"/>
                <a:ea typeface="Times New Roman"/>
                <a:cs typeface="Times New Roman"/>
                <a:sym typeface="Times New Roman"/>
              </a:rPr>
              <a:t> long-term trends were observed in key weather variables, indicating gradual changes over time.</a:t>
            </a:r>
          </a:p>
          <a:p>
            <a:pPr algn="just" marL="971547" indent="-485773" lvl="1">
              <a:lnSpc>
                <a:spcPts val="5084"/>
              </a:lnSpc>
              <a:buFont typeface="Arial"/>
              <a:buChar char="•"/>
            </a:pPr>
            <a:r>
              <a:rPr lang="en-US" sz="4499">
                <a:solidFill>
                  <a:srgbClr val="FFFFFF"/>
                </a:solidFill>
                <a:latin typeface="Times New Roman"/>
                <a:ea typeface="Times New Roman"/>
                <a:cs typeface="Times New Roman"/>
                <a:sym typeface="Times New Roman"/>
              </a:rPr>
              <a:t>Seasonal patterns consistently repeated across years, highlighting strong cyclical behavior.</a:t>
            </a:r>
          </a:p>
          <a:p>
            <a:pPr algn="just" marL="971547" indent="-485773" lvl="1">
              <a:lnSpc>
                <a:spcPts val="5084"/>
              </a:lnSpc>
              <a:buFont typeface="Arial"/>
              <a:buChar char="•"/>
            </a:pPr>
            <a:r>
              <a:rPr lang="en-US" sz="4499">
                <a:solidFill>
                  <a:srgbClr val="FFFFFF"/>
                </a:solidFill>
                <a:latin typeface="Times New Roman"/>
                <a:ea typeface="Times New Roman"/>
                <a:cs typeface="Times New Roman"/>
                <a:sym typeface="Times New Roman"/>
              </a:rPr>
              <a:t>Time series models effectively captured trend and seasonality, producing stable forecasts.</a:t>
            </a:r>
          </a:p>
          <a:p>
            <a:pPr algn="just" marL="971547" indent="-485773" lvl="1">
              <a:lnSpc>
                <a:spcPts val="5084"/>
              </a:lnSpc>
              <a:buFont typeface="Arial"/>
              <a:buChar char="•"/>
            </a:pPr>
            <a:r>
              <a:rPr lang="en-US" sz="4499">
                <a:solidFill>
                  <a:srgbClr val="FFFFFF"/>
                </a:solidFill>
                <a:latin typeface="Times New Roman"/>
                <a:ea typeface="Times New Roman"/>
                <a:cs typeface="Times New Roman"/>
                <a:sym typeface="Times New Roman"/>
              </a:rPr>
              <a:t>Forecast accuracy improved after proper data cleaning and stationarity adjustments.</a:t>
            </a:r>
          </a:p>
          <a:p>
            <a:pPr algn="just" marL="971547" indent="-485773" lvl="1">
              <a:lnSpc>
                <a:spcPts val="5084"/>
              </a:lnSpc>
              <a:buFont typeface="Arial"/>
              <a:buChar char="•"/>
            </a:pPr>
            <a:r>
              <a:rPr lang="en-US" sz="4499">
                <a:solidFill>
                  <a:srgbClr val="FFFFFF"/>
                </a:solidFill>
                <a:latin typeface="Times New Roman"/>
                <a:ea typeface="Times New Roman"/>
                <a:cs typeface="Times New Roman"/>
                <a:sym typeface="Times New Roman"/>
              </a:rPr>
              <a:t>Variations across locations suggest that regional factors significantly influence weather behavior.</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4444" r="0" b="-34444"/>
            </a:stretch>
          </a:blipFill>
        </p:spPr>
      </p:sp>
      <p:grpSp>
        <p:nvGrpSpPr>
          <p:cNvPr name="Group 3" id="3"/>
          <p:cNvGrpSpPr/>
          <p:nvPr/>
        </p:nvGrpSpPr>
        <p:grpSpPr>
          <a:xfrm rot="0">
            <a:off x="283347" y="9482980"/>
            <a:ext cx="1434140" cy="473611"/>
            <a:chOff x="0" y="0"/>
            <a:chExt cx="377716" cy="124737"/>
          </a:xfrm>
        </p:grpSpPr>
        <p:sp>
          <p:nvSpPr>
            <p:cNvPr name="Freeform 4" id="4"/>
            <p:cNvSpPr/>
            <p:nvPr/>
          </p:nvSpPr>
          <p:spPr>
            <a:xfrm flipH="false" flipV="false" rot="0">
              <a:off x="0" y="0"/>
              <a:ext cx="377716" cy="124737"/>
            </a:xfrm>
            <a:custGeom>
              <a:avLst/>
              <a:gdLst/>
              <a:ahLst/>
              <a:cxnLst/>
              <a:rect r="r" b="b" t="t" l="l"/>
              <a:pathLst>
                <a:path h="124737" w="377716">
                  <a:moveTo>
                    <a:pt x="62369" y="0"/>
                  </a:moveTo>
                  <a:lnTo>
                    <a:pt x="315347" y="0"/>
                  </a:lnTo>
                  <a:cubicBezTo>
                    <a:pt x="349792" y="0"/>
                    <a:pt x="377716" y="27923"/>
                    <a:pt x="377716" y="62369"/>
                  </a:cubicBezTo>
                  <a:lnTo>
                    <a:pt x="377716" y="62369"/>
                  </a:lnTo>
                  <a:cubicBezTo>
                    <a:pt x="377716" y="96814"/>
                    <a:pt x="349792" y="124737"/>
                    <a:pt x="315347" y="124737"/>
                  </a:cubicBezTo>
                  <a:lnTo>
                    <a:pt x="62369" y="124737"/>
                  </a:lnTo>
                  <a:cubicBezTo>
                    <a:pt x="27923" y="124737"/>
                    <a:pt x="0" y="96814"/>
                    <a:pt x="0" y="62369"/>
                  </a:cubicBezTo>
                  <a:lnTo>
                    <a:pt x="0" y="62369"/>
                  </a:lnTo>
                  <a:cubicBezTo>
                    <a:pt x="0" y="27923"/>
                    <a:pt x="27923" y="0"/>
                    <a:pt x="62369" y="0"/>
                  </a:cubicBezTo>
                  <a:close/>
                </a:path>
              </a:pathLst>
            </a:custGeom>
            <a:solidFill>
              <a:srgbClr val="FFFFFF"/>
            </a:solidFill>
          </p:spPr>
        </p:sp>
        <p:sp>
          <p:nvSpPr>
            <p:cNvPr name="TextBox 5" id="5"/>
            <p:cNvSpPr txBox="true"/>
            <p:nvPr/>
          </p:nvSpPr>
          <p:spPr>
            <a:xfrm>
              <a:off x="0" y="-57150"/>
              <a:ext cx="377716" cy="181887"/>
            </a:xfrm>
            <a:prstGeom prst="rect">
              <a:avLst/>
            </a:prstGeom>
          </p:spPr>
          <p:txBody>
            <a:bodyPr anchor="ctr" rtlCol="false" tIns="50800" lIns="50800" bIns="50800" rIns="50800"/>
            <a:lstStyle/>
            <a:p>
              <a:pPr algn="ctr">
                <a:lnSpc>
                  <a:spcPts val="2659"/>
                </a:lnSpc>
                <a:spcBef>
                  <a:spcPct val="0"/>
                </a:spcBef>
              </a:pPr>
            </a:p>
          </p:txBody>
        </p:sp>
      </p:grpSp>
      <p:sp>
        <p:nvSpPr>
          <p:cNvPr name="TextBox 6" id="6"/>
          <p:cNvSpPr txBox="true"/>
          <p:nvPr/>
        </p:nvSpPr>
        <p:spPr>
          <a:xfrm rot="0">
            <a:off x="283347" y="9520078"/>
            <a:ext cx="1434140" cy="342265"/>
          </a:xfrm>
          <a:prstGeom prst="rect">
            <a:avLst/>
          </a:prstGeom>
        </p:spPr>
        <p:txBody>
          <a:bodyPr anchor="t" rtlCol="false" tIns="0" lIns="0" bIns="0" rIns="0">
            <a:spAutoFit/>
          </a:bodyPr>
          <a:lstStyle/>
          <a:p>
            <a:pPr algn="ctr">
              <a:lnSpc>
                <a:spcPts val="2659"/>
              </a:lnSpc>
            </a:pPr>
            <a:r>
              <a:rPr lang="en-US" sz="1899">
                <a:solidFill>
                  <a:srgbClr val="172037"/>
                </a:solidFill>
                <a:latin typeface="Times New Roman"/>
                <a:ea typeface="Times New Roman"/>
                <a:cs typeface="Times New Roman"/>
                <a:sym typeface="Times New Roman"/>
              </a:rPr>
              <a:t>Page 16</a:t>
            </a:r>
          </a:p>
        </p:txBody>
      </p:sp>
      <p:sp>
        <p:nvSpPr>
          <p:cNvPr name="TextBox 7" id="7"/>
          <p:cNvSpPr txBox="true"/>
          <p:nvPr/>
        </p:nvSpPr>
        <p:spPr>
          <a:xfrm rot="0">
            <a:off x="1188356" y="278845"/>
            <a:ext cx="15911288" cy="1072871"/>
          </a:xfrm>
          <a:prstGeom prst="rect">
            <a:avLst/>
          </a:prstGeom>
        </p:spPr>
        <p:txBody>
          <a:bodyPr anchor="t" rtlCol="false" tIns="0" lIns="0" bIns="0" rIns="0">
            <a:spAutoFit/>
          </a:bodyPr>
          <a:lstStyle/>
          <a:p>
            <a:pPr algn="ctr">
              <a:lnSpc>
                <a:spcPts val="8038"/>
              </a:lnSpc>
            </a:pPr>
            <a:r>
              <a:rPr lang="en-US" sz="7113" b="true">
                <a:solidFill>
                  <a:srgbClr val="FFFFFF"/>
                </a:solidFill>
                <a:latin typeface="Times New Roman Bold"/>
                <a:ea typeface="Times New Roman Bold"/>
                <a:cs typeface="Times New Roman Bold"/>
                <a:sym typeface="Times New Roman Bold"/>
              </a:rPr>
              <a:t>FUTURE SCOPE</a:t>
            </a:r>
          </a:p>
        </p:txBody>
      </p:sp>
      <p:sp>
        <p:nvSpPr>
          <p:cNvPr name="TextBox 8" id="8"/>
          <p:cNvSpPr txBox="true"/>
          <p:nvPr/>
        </p:nvSpPr>
        <p:spPr>
          <a:xfrm rot="0">
            <a:off x="656023" y="1566139"/>
            <a:ext cx="16975953" cy="7692161"/>
          </a:xfrm>
          <a:prstGeom prst="rect">
            <a:avLst/>
          </a:prstGeom>
        </p:spPr>
        <p:txBody>
          <a:bodyPr anchor="t" rtlCol="false" tIns="0" lIns="0" bIns="0" rIns="0">
            <a:spAutoFit/>
          </a:bodyPr>
          <a:lstStyle/>
          <a:p>
            <a:pPr algn="just">
              <a:lnSpc>
                <a:spcPts val="5544"/>
              </a:lnSpc>
            </a:pPr>
            <a:r>
              <a:rPr lang="en-US" sz="4905">
                <a:solidFill>
                  <a:srgbClr val="FFFFFF"/>
                </a:solidFill>
                <a:latin typeface="Times New Roman"/>
                <a:ea typeface="Times New Roman"/>
                <a:cs typeface="Times New Roman"/>
                <a:sym typeface="Times New Roman"/>
              </a:rPr>
              <a:t>         Moving forward, the scope of this project can be significantly expanded to enhance its utility and accuracy. A promising direction is to scale the analysis across multiple countries and regions, capturing localized weather behavior and climate patterns. Incorporating additional meteorological parameters like solar radiation, dew point, and atmospheric pressure could further enrich the predictive capabilities of the models. Integrating satellite data, real-time feeds, and climate change indicators may also open avenues for building a robust and adaptive forecasting system that contributes meaningfully to sustainability efforts and risk mitigation planning.</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4444" r="0" b="-34444"/>
            </a:stretch>
          </a:blipFill>
        </p:spPr>
      </p:sp>
      <p:grpSp>
        <p:nvGrpSpPr>
          <p:cNvPr name="Group 3" id="3"/>
          <p:cNvGrpSpPr/>
          <p:nvPr/>
        </p:nvGrpSpPr>
        <p:grpSpPr>
          <a:xfrm rot="0">
            <a:off x="1028700" y="9536658"/>
            <a:ext cx="1434140" cy="473611"/>
            <a:chOff x="0" y="0"/>
            <a:chExt cx="377716" cy="124737"/>
          </a:xfrm>
        </p:grpSpPr>
        <p:sp>
          <p:nvSpPr>
            <p:cNvPr name="Freeform 4" id="4"/>
            <p:cNvSpPr/>
            <p:nvPr/>
          </p:nvSpPr>
          <p:spPr>
            <a:xfrm flipH="false" flipV="false" rot="0">
              <a:off x="0" y="0"/>
              <a:ext cx="377716" cy="124737"/>
            </a:xfrm>
            <a:custGeom>
              <a:avLst/>
              <a:gdLst/>
              <a:ahLst/>
              <a:cxnLst/>
              <a:rect r="r" b="b" t="t" l="l"/>
              <a:pathLst>
                <a:path h="124737" w="377716">
                  <a:moveTo>
                    <a:pt x="62369" y="0"/>
                  </a:moveTo>
                  <a:lnTo>
                    <a:pt x="315347" y="0"/>
                  </a:lnTo>
                  <a:cubicBezTo>
                    <a:pt x="349792" y="0"/>
                    <a:pt x="377716" y="27923"/>
                    <a:pt x="377716" y="62369"/>
                  </a:cubicBezTo>
                  <a:lnTo>
                    <a:pt x="377716" y="62369"/>
                  </a:lnTo>
                  <a:cubicBezTo>
                    <a:pt x="377716" y="96814"/>
                    <a:pt x="349792" y="124737"/>
                    <a:pt x="315347" y="124737"/>
                  </a:cubicBezTo>
                  <a:lnTo>
                    <a:pt x="62369" y="124737"/>
                  </a:lnTo>
                  <a:cubicBezTo>
                    <a:pt x="27923" y="124737"/>
                    <a:pt x="0" y="96814"/>
                    <a:pt x="0" y="62369"/>
                  </a:cubicBezTo>
                  <a:lnTo>
                    <a:pt x="0" y="62369"/>
                  </a:lnTo>
                  <a:cubicBezTo>
                    <a:pt x="0" y="27923"/>
                    <a:pt x="27923" y="0"/>
                    <a:pt x="62369" y="0"/>
                  </a:cubicBezTo>
                  <a:close/>
                </a:path>
              </a:pathLst>
            </a:custGeom>
            <a:solidFill>
              <a:srgbClr val="FFFFFF"/>
            </a:solidFill>
          </p:spPr>
        </p:sp>
        <p:sp>
          <p:nvSpPr>
            <p:cNvPr name="TextBox 5" id="5"/>
            <p:cNvSpPr txBox="true"/>
            <p:nvPr/>
          </p:nvSpPr>
          <p:spPr>
            <a:xfrm>
              <a:off x="0" y="-57150"/>
              <a:ext cx="377716" cy="181887"/>
            </a:xfrm>
            <a:prstGeom prst="rect">
              <a:avLst/>
            </a:prstGeom>
          </p:spPr>
          <p:txBody>
            <a:bodyPr anchor="ctr" rtlCol="false" tIns="50800" lIns="50800" bIns="50800" rIns="50800"/>
            <a:lstStyle/>
            <a:p>
              <a:pPr algn="ctr">
                <a:lnSpc>
                  <a:spcPts val="2659"/>
                </a:lnSpc>
                <a:spcBef>
                  <a:spcPct val="0"/>
                </a:spcBef>
              </a:pPr>
            </a:p>
          </p:txBody>
        </p:sp>
      </p:grpSp>
      <p:sp>
        <p:nvSpPr>
          <p:cNvPr name="TextBox 6" id="6"/>
          <p:cNvSpPr txBox="true"/>
          <p:nvPr/>
        </p:nvSpPr>
        <p:spPr>
          <a:xfrm rot="0">
            <a:off x="1028700" y="9573756"/>
            <a:ext cx="1434140" cy="342265"/>
          </a:xfrm>
          <a:prstGeom prst="rect">
            <a:avLst/>
          </a:prstGeom>
        </p:spPr>
        <p:txBody>
          <a:bodyPr anchor="t" rtlCol="false" tIns="0" lIns="0" bIns="0" rIns="0">
            <a:spAutoFit/>
          </a:bodyPr>
          <a:lstStyle/>
          <a:p>
            <a:pPr algn="ctr">
              <a:lnSpc>
                <a:spcPts val="2659"/>
              </a:lnSpc>
            </a:pPr>
            <a:r>
              <a:rPr lang="en-US" sz="1899">
                <a:solidFill>
                  <a:srgbClr val="172037"/>
                </a:solidFill>
                <a:latin typeface="Times New Roman"/>
                <a:ea typeface="Times New Roman"/>
                <a:cs typeface="Times New Roman"/>
                <a:sym typeface="Times New Roman"/>
              </a:rPr>
              <a:t>Page 2</a:t>
            </a:r>
          </a:p>
        </p:txBody>
      </p:sp>
      <p:sp>
        <p:nvSpPr>
          <p:cNvPr name="TextBox 7" id="7"/>
          <p:cNvSpPr txBox="true"/>
          <p:nvPr/>
        </p:nvSpPr>
        <p:spPr>
          <a:xfrm rot="0">
            <a:off x="3953726" y="862785"/>
            <a:ext cx="10380548" cy="1203959"/>
          </a:xfrm>
          <a:prstGeom prst="rect">
            <a:avLst/>
          </a:prstGeom>
        </p:spPr>
        <p:txBody>
          <a:bodyPr anchor="t" rtlCol="false" tIns="0" lIns="0" bIns="0" rIns="0">
            <a:spAutoFit/>
          </a:bodyPr>
          <a:lstStyle/>
          <a:p>
            <a:pPr algn="ctr">
              <a:lnSpc>
                <a:spcPts val="9119"/>
              </a:lnSpc>
            </a:pPr>
            <a:r>
              <a:rPr lang="en-US" sz="7999">
                <a:solidFill>
                  <a:srgbClr val="FFFFFF"/>
                </a:solidFill>
                <a:latin typeface="Times New Roman"/>
                <a:ea typeface="Times New Roman"/>
                <a:cs typeface="Times New Roman"/>
                <a:sym typeface="Times New Roman"/>
              </a:rPr>
              <a:t>PM ACCELERATOR </a:t>
            </a:r>
          </a:p>
        </p:txBody>
      </p:sp>
      <p:sp>
        <p:nvSpPr>
          <p:cNvPr name="TextBox 8" id="8"/>
          <p:cNvSpPr txBox="true"/>
          <p:nvPr/>
        </p:nvSpPr>
        <p:spPr>
          <a:xfrm rot="0">
            <a:off x="914731" y="2573655"/>
            <a:ext cx="16458537" cy="5310505"/>
          </a:xfrm>
          <a:prstGeom prst="rect">
            <a:avLst/>
          </a:prstGeom>
        </p:spPr>
        <p:txBody>
          <a:bodyPr anchor="t" rtlCol="false" tIns="0" lIns="0" bIns="0" rIns="0">
            <a:spAutoFit/>
          </a:bodyPr>
          <a:lstStyle/>
          <a:p>
            <a:pPr algn="just">
              <a:lnSpc>
                <a:spcPts val="6159"/>
              </a:lnSpc>
            </a:pPr>
            <a:r>
              <a:rPr lang="en-US" sz="4399">
                <a:solidFill>
                  <a:srgbClr val="FFFFFF"/>
                </a:solidFill>
                <a:latin typeface="Times New Roman"/>
                <a:ea typeface="Times New Roman"/>
                <a:cs typeface="Times New Roman"/>
                <a:sym typeface="Times New Roman"/>
              </a:rPr>
              <a:t>       The PM Accelerator mission focuses on empowering data-driven decision-making and analytical excellence to solve real-world problems using structured methodologies and impactful insights.</a:t>
            </a:r>
          </a:p>
          <a:p>
            <a:pPr algn="just">
              <a:lnSpc>
                <a:spcPts val="5879"/>
              </a:lnSpc>
            </a:pPr>
            <a:r>
              <a:rPr lang="en-US" sz="4199">
                <a:solidFill>
                  <a:srgbClr val="FFFFFF"/>
                </a:solidFill>
                <a:latin typeface="Times New Roman"/>
                <a:ea typeface="Times New Roman"/>
                <a:cs typeface="Times New Roman"/>
                <a:sym typeface="Times New Roman"/>
              </a:rPr>
              <a:t>            This project embodies the PM Accelerator commitment to democratizing access to elite tools and AI skills, leveling the playing field for diverse talent. It fosters future leadership by connecting aspiring PMs with industry experts within a robust, growth-oriented ecosystem.</a:t>
            </a:r>
          </a:p>
        </p:txBody>
      </p:sp>
      <p:sp>
        <p:nvSpPr>
          <p:cNvPr name="TextBox 9" id="9"/>
          <p:cNvSpPr txBox="true"/>
          <p:nvPr/>
        </p:nvSpPr>
        <p:spPr>
          <a:xfrm rot="0">
            <a:off x="8551441" y="5015865"/>
            <a:ext cx="1185118" cy="217170"/>
          </a:xfrm>
          <a:prstGeom prst="rect">
            <a:avLst/>
          </a:prstGeom>
        </p:spPr>
        <p:txBody>
          <a:bodyPr anchor="t" rtlCol="false" tIns="0" lIns="0" bIns="0" rIns="0">
            <a:spAutoFit/>
          </a:bodyPr>
          <a:lstStyle/>
          <a:p>
            <a:pPr algn="ctr" marL="0" indent="0" lvl="0">
              <a:lnSpc>
                <a:spcPts val="1679"/>
              </a:lnSpc>
              <a:spcBef>
                <a:spcPct val="0"/>
              </a:spcBef>
            </a:pPr>
            <a:r>
              <a:rPr lang="en-US" sz="1200" strike="noStrike" u="none">
                <a:solidFill>
                  <a:srgbClr val="000000"/>
                </a:solidFill>
                <a:latin typeface="Times New Roman"/>
                <a:ea typeface="Times New Roman"/>
                <a:cs typeface="Times New Roman"/>
                <a:sym typeface="Times New Roman"/>
              </a:rPr>
              <a:t>Times New Roman</a:t>
            </a:r>
          </a:p>
        </p:txBody>
      </p:sp>
      <p:sp>
        <p:nvSpPr>
          <p:cNvPr name="TextBox 10" id="10"/>
          <p:cNvSpPr txBox="true"/>
          <p:nvPr/>
        </p:nvSpPr>
        <p:spPr>
          <a:xfrm rot="0">
            <a:off x="8551441" y="5015865"/>
            <a:ext cx="1185118" cy="217170"/>
          </a:xfrm>
          <a:prstGeom prst="rect">
            <a:avLst/>
          </a:prstGeom>
        </p:spPr>
        <p:txBody>
          <a:bodyPr anchor="t" rtlCol="false" tIns="0" lIns="0" bIns="0" rIns="0">
            <a:spAutoFit/>
          </a:bodyPr>
          <a:lstStyle/>
          <a:p>
            <a:pPr algn="ctr" marL="0" indent="0" lvl="0">
              <a:lnSpc>
                <a:spcPts val="1679"/>
              </a:lnSpc>
              <a:spcBef>
                <a:spcPct val="0"/>
              </a:spcBef>
            </a:pPr>
            <a:r>
              <a:rPr lang="en-US" sz="1200" strike="noStrike" u="none">
                <a:solidFill>
                  <a:srgbClr val="000000"/>
                </a:solidFill>
                <a:latin typeface="Times New Roman"/>
                <a:ea typeface="Times New Roman"/>
                <a:cs typeface="Times New Roman"/>
                <a:sym typeface="Times New Roman"/>
              </a:rPr>
              <a:t>Times New Roman</a:t>
            </a:r>
          </a:p>
        </p:txBody>
      </p:sp>
      <p:sp>
        <p:nvSpPr>
          <p:cNvPr name="TextBox 11" id="11"/>
          <p:cNvSpPr txBox="true"/>
          <p:nvPr/>
        </p:nvSpPr>
        <p:spPr>
          <a:xfrm rot="0">
            <a:off x="8551441" y="5194935"/>
            <a:ext cx="1185118" cy="217170"/>
          </a:xfrm>
          <a:prstGeom prst="rect">
            <a:avLst/>
          </a:prstGeom>
        </p:spPr>
        <p:txBody>
          <a:bodyPr anchor="t" rtlCol="false" tIns="0" lIns="0" bIns="0" rIns="0">
            <a:spAutoFit/>
          </a:bodyPr>
          <a:lstStyle/>
          <a:p>
            <a:pPr algn="ctr" marL="0" indent="0" lvl="0">
              <a:lnSpc>
                <a:spcPts val="1679"/>
              </a:lnSpc>
              <a:spcBef>
                <a:spcPct val="0"/>
              </a:spcBef>
            </a:pPr>
            <a:r>
              <a:rPr lang="en-US" sz="1200" strike="noStrike" u="none">
                <a:solidFill>
                  <a:srgbClr val="000000"/>
                </a:solidFill>
                <a:latin typeface="Times New Roman"/>
                <a:ea typeface="Times New Roman"/>
                <a:cs typeface="Times New Roman"/>
                <a:sym typeface="Times New Roman"/>
              </a:rPr>
              <a:t>Times New Roman</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4444" r="0" b="-34444"/>
            </a:stretch>
          </a:blipFill>
        </p:spPr>
      </p:sp>
      <p:grpSp>
        <p:nvGrpSpPr>
          <p:cNvPr name="Group 3" id="3"/>
          <p:cNvGrpSpPr/>
          <p:nvPr/>
        </p:nvGrpSpPr>
        <p:grpSpPr>
          <a:xfrm rot="0">
            <a:off x="1028700" y="8960128"/>
            <a:ext cx="1434140" cy="473611"/>
            <a:chOff x="0" y="0"/>
            <a:chExt cx="377716" cy="124737"/>
          </a:xfrm>
        </p:grpSpPr>
        <p:sp>
          <p:nvSpPr>
            <p:cNvPr name="Freeform 4" id="4"/>
            <p:cNvSpPr/>
            <p:nvPr/>
          </p:nvSpPr>
          <p:spPr>
            <a:xfrm flipH="false" flipV="false" rot="0">
              <a:off x="0" y="0"/>
              <a:ext cx="377716" cy="124737"/>
            </a:xfrm>
            <a:custGeom>
              <a:avLst/>
              <a:gdLst/>
              <a:ahLst/>
              <a:cxnLst/>
              <a:rect r="r" b="b" t="t" l="l"/>
              <a:pathLst>
                <a:path h="124737" w="377716">
                  <a:moveTo>
                    <a:pt x="62369" y="0"/>
                  </a:moveTo>
                  <a:lnTo>
                    <a:pt x="315347" y="0"/>
                  </a:lnTo>
                  <a:cubicBezTo>
                    <a:pt x="349792" y="0"/>
                    <a:pt x="377716" y="27923"/>
                    <a:pt x="377716" y="62369"/>
                  </a:cubicBezTo>
                  <a:lnTo>
                    <a:pt x="377716" y="62369"/>
                  </a:lnTo>
                  <a:cubicBezTo>
                    <a:pt x="377716" y="96814"/>
                    <a:pt x="349792" y="124737"/>
                    <a:pt x="315347" y="124737"/>
                  </a:cubicBezTo>
                  <a:lnTo>
                    <a:pt x="62369" y="124737"/>
                  </a:lnTo>
                  <a:cubicBezTo>
                    <a:pt x="27923" y="124737"/>
                    <a:pt x="0" y="96814"/>
                    <a:pt x="0" y="62369"/>
                  </a:cubicBezTo>
                  <a:lnTo>
                    <a:pt x="0" y="62369"/>
                  </a:lnTo>
                  <a:cubicBezTo>
                    <a:pt x="0" y="27923"/>
                    <a:pt x="27923" y="0"/>
                    <a:pt x="62369" y="0"/>
                  </a:cubicBezTo>
                  <a:close/>
                </a:path>
              </a:pathLst>
            </a:custGeom>
            <a:solidFill>
              <a:srgbClr val="FFFFFF"/>
            </a:solidFill>
          </p:spPr>
        </p:sp>
        <p:sp>
          <p:nvSpPr>
            <p:cNvPr name="TextBox 5" id="5"/>
            <p:cNvSpPr txBox="true"/>
            <p:nvPr/>
          </p:nvSpPr>
          <p:spPr>
            <a:xfrm>
              <a:off x="0" y="-57150"/>
              <a:ext cx="377716" cy="181887"/>
            </a:xfrm>
            <a:prstGeom prst="rect">
              <a:avLst/>
            </a:prstGeom>
          </p:spPr>
          <p:txBody>
            <a:bodyPr anchor="ctr" rtlCol="false" tIns="50800" lIns="50800" bIns="50800" rIns="50800"/>
            <a:lstStyle/>
            <a:p>
              <a:pPr algn="ctr">
                <a:lnSpc>
                  <a:spcPts val="2659"/>
                </a:lnSpc>
                <a:spcBef>
                  <a:spcPct val="0"/>
                </a:spcBef>
              </a:pPr>
            </a:p>
          </p:txBody>
        </p:sp>
      </p:grpSp>
      <p:sp>
        <p:nvSpPr>
          <p:cNvPr name="TextBox 6" id="6"/>
          <p:cNvSpPr txBox="true"/>
          <p:nvPr/>
        </p:nvSpPr>
        <p:spPr>
          <a:xfrm rot="0">
            <a:off x="1028700" y="8997226"/>
            <a:ext cx="1434140" cy="342265"/>
          </a:xfrm>
          <a:prstGeom prst="rect">
            <a:avLst/>
          </a:prstGeom>
        </p:spPr>
        <p:txBody>
          <a:bodyPr anchor="t" rtlCol="false" tIns="0" lIns="0" bIns="0" rIns="0">
            <a:spAutoFit/>
          </a:bodyPr>
          <a:lstStyle/>
          <a:p>
            <a:pPr algn="ctr">
              <a:lnSpc>
                <a:spcPts val="2659"/>
              </a:lnSpc>
            </a:pPr>
            <a:r>
              <a:rPr lang="en-US" sz="1899">
                <a:solidFill>
                  <a:srgbClr val="172037"/>
                </a:solidFill>
                <a:latin typeface="Times New Roman"/>
                <a:ea typeface="Times New Roman"/>
                <a:cs typeface="Times New Roman"/>
                <a:sym typeface="Times New Roman"/>
              </a:rPr>
              <a:t>Page 18</a:t>
            </a:r>
          </a:p>
        </p:txBody>
      </p:sp>
      <p:sp>
        <p:nvSpPr>
          <p:cNvPr name="TextBox 7" id="7"/>
          <p:cNvSpPr txBox="true"/>
          <p:nvPr/>
        </p:nvSpPr>
        <p:spPr>
          <a:xfrm rot="0">
            <a:off x="1424474" y="278845"/>
            <a:ext cx="15439051" cy="1072871"/>
          </a:xfrm>
          <a:prstGeom prst="rect">
            <a:avLst/>
          </a:prstGeom>
        </p:spPr>
        <p:txBody>
          <a:bodyPr anchor="t" rtlCol="false" tIns="0" lIns="0" bIns="0" rIns="0">
            <a:spAutoFit/>
          </a:bodyPr>
          <a:lstStyle/>
          <a:p>
            <a:pPr algn="ctr">
              <a:lnSpc>
                <a:spcPts val="8038"/>
              </a:lnSpc>
            </a:pPr>
            <a:r>
              <a:rPr lang="en-US" sz="7113" b="true">
                <a:solidFill>
                  <a:srgbClr val="FFFFFF"/>
                </a:solidFill>
                <a:latin typeface="Times New Roman Bold"/>
                <a:ea typeface="Times New Roman Bold"/>
                <a:cs typeface="Times New Roman Bold"/>
                <a:sym typeface="Times New Roman Bold"/>
              </a:rPr>
              <a:t>CONCLUSION</a:t>
            </a:r>
          </a:p>
        </p:txBody>
      </p:sp>
      <p:sp>
        <p:nvSpPr>
          <p:cNvPr name="TextBox 8" id="8"/>
          <p:cNvSpPr txBox="true"/>
          <p:nvPr/>
        </p:nvSpPr>
        <p:spPr>
          <a:xfrm rot="0">
            <a:off x="1028700" y="1954582"/>
            <a:ext cx="16230600" cy="6412204"/>
          </a:xfrm>
          <a:prstGeom prst="rect">
            <a:avLst/>
          </a:prstGeom>
        </p:spPr>
        <p:txBody>
          <a:bodyPr anchor="t" rtlCol="false" tIns="0" lIns="0" bIns="0" rIns="0">
            <a:spAutoFit/>
          </a:bodyPr>
          <a:lstStyle/>
          <a:p>
            <a:pPr algn="just">
              <a:lnSpc>
                <a:spcPts val="5085"/>
              </a:lnSpc>
            </a:pPr>
            <a:r>
              <a:rPr lang="en-US" sz="4500">
                <a:solidFill>
                  <a:srgbClr val="FFFFFF"/>
                </a:solidFill>
                <a:latin typeface="Times New Roman"/>
                <a:ea typeface="Times New Roman"/>
                <a:cs typeface="Times New Roman"/>
                <a:sym typeface="Times New Roman"/>
              </a:rPr>
              <a:t>T</a:t>
            </a:r>
            <a:r>
              <a:rPr lang="en-US" sz="4500">
                <a:solidFill>
                  <a:srgbClr val="FFFFFF"/>
                </a:solidFill>
                <a:latin typeface="Times New Roman"/>
                <a:ea typeface="Times New Roman"/>
                <a:cs typeface="Times New Roman"/>
                <a:sym typeface="Times New Roman"/>
              </a:rPr>
              <a:t>his project demonstrated the power of data science in understanding and predicting weather patterns by leveraging historical meteorological data. Through comprehensive preprocessing, exploratory analysis, and time series modeling using SARIMA and Prophet, the study successfully forecasted temperature trends. The SARIMA model performed well in capturing short-term fluctuations, while Prophet proved more effective in modeling long-term seasonal variations. In addition, ensemble techniques were applied to combine predictive strengths, resulting in improved forecasting robustness and overall performance.</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4444" r="0" b="-34444"/>
            </a:stretch>
          </a:blipFill>
        </p:spPr>
      </p:sp>
      <p:grpSp>
        <p:nvGrpSpPr>
          <p:cNvPr name="Group 3" id="3"/>
          <p:cNvGrpSpPr/>
          <p:nvPr/>
        </p:nvGrpSpPr>
        <p:grpSpPr>
          <a:xfrm rot="0">
            <a:off x="1028700" y="8960128"/>
            <a:ext cx="1434140" cy="473611"/>
            <a:chOff x="0" y="0"/>
            <a:chExt cx="377716" cy="124737"/>
          </a:xfrm>
        </p:grpSpPr>
        <p:sp>
          <p:nvSpPr>
            <p:cNvPr name="Freeform 4" id="4"/>
            <p:cNvSpPr/>
            <p:nvPr/>
          </p:nvSpPr>
          <p:spPr>
            <a:xfrm flipH="false" flipV="false" rot="0">
              <a:off x="0" y="0"/>
              <a:ext cx="377716" cy="124737"/>
            </a:xfrm>
            <a:custGeom>
              <a:avLst/>
              <a:gdLst/>
              <a:ahLst/>
              <a:cxnLst/>
              <a:rect r="r" b="b" t="t" l="l"/>
              <a:pathLst>
                <a:path h="124737" w="377716">
                  <a:moveTo>
                    <a:pt x="62369" y="0"/>
                  </a:moveTo>
                  <a:lnTo>
                    <a:pt x="315347" y="0"/>
                  </a:lnTo>
                  <a:cubicBezTo>
                    <a:pt x="349792" y="0"/>
                    <a:pt x="377716" y="27923"/>
                    <a:pt x="377716" y="62369"/>
                  </a:cubicBezTo>
                  <a:lnTo>
                    <a:pt x="377716" y="62369"/>
                  </a:lnTo>
                  <a:cubicBezTo>
                    <a:pt x="377716" y="96814"/>
                    <a:pt x="349792" y="124737"/>
                    <a:pt x="315347" y="124737"/>
                  </a:cubicBezTo>
                  <a:lnTo>
                    <a:pt x="62369" y="124737"/>
                  </a:lnTo>
                  <a:cubicBezTo>
                    <a:pt x="27923" y="124737"/>
                    <a:pt x="0" y="96814"/>
                    <a:pt x="0" y="62369"/>
                  </a:cubicBezTo>
                  <a:lnTo>
                    <a:pt x="0" y="62369"/>
                  </a:lnTo>
                  <a:cubicBezTo>
                    <a:pt x="0" y="27923"/>
                    <a:pt x="27923" y="0"/>
                    <a:pt x="62369" y="0"/>
                  </a:cubicBezTo>
                  <a:close/>
                </a:path>
              </a:pathLst>
            </a:custGeom>
            <a:solidFill>
              <a:srgbClr val="FFFFFF"/>
            </a:solidFill>
          </p:spPr>
        </p:sp>
        <p:sp>
          <p:nvSpPr>
            <p:cNvPr name="TextBox 5" id="5"/>
            <p:cNvSpPr txBox="true"/>
            <p:nvPr/>
          </p:nvSpPr>
          <p:spPr>
            <a:xfrm>
              <a:off x="0" y="-57150"/>
              <a:ext cx="377716" cy="181887"/>
            </a:xfrm>
            <a:prstGeom prst="rect">
              <a:avLst/>
            </a:prstGeom>
          </p:spPr>
          <p:txBody>
            <a:bodyPr anchor="ctr" rtlCol="false" tIns="50800" lIns="50800" bIns="50800" rIns="50800"/>
            <a:lstStyle/>
            <a:p>
              <a:pPr algn="ctr">
                <a:lnSpc>
                  <a:spcPts val="2659"/>
                </a:lnSpc>
                <a:spcBef>
                  <a:spcPct val="0"/>
                </a:spcBef>
              </a:pPr>
            </a:p>
          </p:txBody>
        </p:sp>
      </p:grpSp>
      <p:sp>
        <p:nvSpPr>
          <p:cNvPr name="TextBox 6" id="6"/>
          <p:cNvSpPr txBox="true"/>
          <p:nvPr/>
        </p:nvSpPr>
        <p:spPr>
          <a:xfrm rot="0">
            <a:off x="1028700" y="8997226"/>
            <a:ext cx="1434140" cy="342265"/>
          </a:xfrm>
          <a:prstGeom prst="rect">
            <a:avLst/>
          </a:prstGeom>
        </p:spPr>
        <p:txBody>
          <a:bodyPr anchor="t" rtlCol="false" tIns="0" lIns="0" bIns="0" rIns="0">
            <a:spAutoFit/>
          </a:bodyPr>
          <a:lstStyle/>
          <a:p>
            <a:pPr algn="ctr">
              <a:lnSpc>
                <a:spcPts val="2659"/>
              </a:lnSpc>
            </a:pPr>
            <a:r>
              <a:rPr lang="en-US" sz="1899">
                <a:solidFill>
                  <a:srgbClr val="172037"/>
                </a:solidFill>
                <a:latin typeface="Times New Roman"/>
                <a:ea typeface="Times New Roman"/>
                <a:cs typeface="Times New Roman"/>
                <a:sym typeface="Times New Roman"/>
              </a:rPr>
              <a:t>Page 15</a:t>
            </a:r>
          </a:p>
        </p:txBody>
      </p:sp>
      <p:sp>
        <p:nvSpPr>
          <p:cNvPr name="TextBox 7" id="7"/>
          <p:cNvSpPr txBox="true"/>
          <p:nvPr/>
        </p:nvSpPr>
        <p:spPr>
          <a:xfrm rot="0">
            <a:off x="3953726" y="4350688"/>
            <a:ext cx="10380548" cy="1595148"/>
          </a:xfrm>
          <a:prstGeom prst="rect">
            <a:avLst/>
          </a:prstGeom>
        </p:spPr>
        <p:txBody>
          <a:bodyPr anchor="t" rtlCol="false" tIns="0" lIns="0" bIns="0" rIns="0">
            <a:spAutoFit/>
          </a:bodyPr>
          <a:lstStyle/>
          <a:p>
            <a:pPr algn="ctr">
              <a:lnSpc>
                <a:spcPts val="12060"/>
              </a:lnSpc>
            </a:pPr>
            <a:r>
              <a:rPr lang="en-US" sz="10579" b="true">
                <a:solidFill>
                  <a:srgbClr val="FFFFFF"/>
                </a:solidFill>
                <a:latin typeface="Times New Roman Bold"/>
                <a:ea typeface="Times New Roman Bold"/>
                <a:cs typeface="Times New Roman Bold"/>
                <a:sym typeface="Times New Roman Bold"/>
              </a:rPr>
              <a:t>Thank You</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4444" r="0" b="-34444"/>
            </a:stretch>
          </a:blipFill>
        </p:spPr>
      </p:sp>
      <p:grpSp>
        <p:nvGrpSpPr>
          <p:cNvPr name="Group 3" id="3"/>
          <p:cNvGrpSpPr/>
          <p:nvPr/>
        </p:nvGrpSpPr>
        <p:grpSpPr>
          <a:xfrm rot="0">
            <a:off x="1028700" y="8960128"/>
            <a:ext cx="1434140" cy="473611"/>
            <a:chOff x="0" y="0"/>
            <a:chExt cx="377716" cy="124737"/>
          </a:xfrm>
        </p:grpSpPr>
        <p:sp>
          <p:nvSpPr>
            <p:cNvPr name="Freeform 4" id="4"/>
            <p:cNvSpPr/>
            <p:nvPr/>
          </p:nvSpPr>
          <p:spPr>
            <a:xfrm flipH="false" flipV="false" rot="0">
              <a:off x="0" y="0"/>
              <a:ext cx="377716" cy="124737"/>
            </a:xfrm>
            <a:custGeom>
              <a:avLst/>
              <a:gdLst/>
              <a:ahLst/>
              <a:cxnLst/>
              <a:rect r="r" b="b" t="t" l="l"/>
              <a:pathLst>
                <a:path h="124737" w="377716">
                  <a:moveTo>
                    <a:pt x="62369" y="0"/>
                  </a:moveTo>
                  <a:lnTo>
                    <a:pt x="315347" y="0"/>
                  </a:lnTo>
                  <a:cubicBezTo>
                    <a:pt x="349792" y="0"/>
                    <a:pt x="377716" y="27923"/>
                    <a:pt x="377716" y="62369"/>
                  </a:cubicBezTo>
                  <a:lnTo>
                    <a:pt x="377716" y="62369"/>
                  </a:lnTo>
                  <a:cubicBezTo>
                    <a:pt x="377716" y="96814"/>
                    <a:pt x="349792" y="124737"/>
                    <a:pt x="315347" y="124737"/>
                  </a:cubicBezTo>
                  <a:lnTo>
                    <a:pt x="62369" y="124737"/>
                  </a:lnTo>
                  <a:cubicBezTo>
                    <a:pt x="27923" y="124737"/>
                    <a:pt x="0" y="96814"/>
                    <a:pt x="0" y="62369"/>
                  </a:cubicBezTo>
                  <a:lnTo>
                    <a:pt x="0" y="62369"/>
                  </a:lnTo>
                  <a:cubicBezTo>
                    <a:pt x="0" y="27923"/>
                    <a:pt x="27923" y="0"/>
                    <a:pt x="62369" y="0"/>
                  </a:cubicBezTo>
                  <a:close/>
                </a:path>
              </a:pathLst>
            </a:custGeom>
            <a:solidFill>
              <a:srgbClr val="FFFFFF"/>
            </a:solidFill>
          </p:spPr>
        </p:sp>
        <p:sp>
          <p:nvSpPr>
            <p:cNvPr name="TextBox 5" id="5"/>
            <p:cNvSpPr txBox="true"/>
            <p:nvPr/>
          </p:nvSpPr>
          <p:spPr>
            <a:xfrm>
              <a:off x="0" y="-57150"/>
              <a:ext cx="377716" cy="181887"/>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1197413" y="3948857"/>
            <a:ext cx="4351646" cy="4351646"/>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3"/>
              <a:stretch>
                <a:fillRect l="-25000" t="0" r="-25000" b="0"/>
              </a:stretch>
            </a:blipFill>
            <a:ln w="38100" cap="sq">
              <a:solidFill>
                <a:srgbClr val="FFFFFF"/>
              </a:solidFill>
              <a:prstDash val="solid"/>
              <a:miter/>
            </a:ln>
          </p:spPr>
        </p:sp>
      </p:grpSp>
      <p:sp>
        <p:nvSpPr>
          <p:cNvPr name="TextBox 8" id="8"/>
          <p:cNvSpPr txBox="true"/>
          <p:nvPr/>
        </p:nvSpPr>
        <p:spPr>
          <a:xfrm rot="0">
            <a:off x="1028700" y="8997226"/>
            <a:ext cx="1434140" cy="342265"/>
          </a:xfrm>
          <a:prstGeom prst="rect">
            <a:avLst/>
          </a:prstGeom>
        </p:spPr>
        <p:txBody>
          <a:bodyPr anchor="t" rtlCol="false" tIns="0" lIns="0" bIns="0" rIns="0">
            <a:spAutoFit/>
          </a:bodyPr>
          <a:lstStyle/>
          <a:p>
            <a:pPr algn="ctr">
              <a:lnSpc>
                <a:spcPts val="2659"/>
              </a:lnSpc>
            </a:pPr>
            <a:r>
              <a:rPr lang="en-US" sz="1899">
                <a:solidFill>
                  <a:srgbClr val="172037"/>
                </a:solidFill>
                <a:latin typeface="Times New Roman"/>
                <a:ea typeface="Times New Roman"/>
                <a:cs typeface="Times New Roman"/>
                <a:sym typeface="Times New Roman"/>
              </a:rPr>
              <a:t>Page 3</a:t>
            </a:r>
          </a:p>
        </p:txBody>
      </p:sp>
      <p:sp>
        <p:nvSpPr>
          <p:cNvPr name="TextBox 9" id="9"/>
          <p:cNvSpPr txBox="true"/>
          <p:nvPr/>
        </p:nvSpPr>
        <p:spPr>
          <a:xfrm rot="0">
            <a:off x="4340281" y="1112424"/>
            <a:ext cx="9607439" cy="1387755"/>
          </a:xfrm>
          <a:prstGeom prst="rect">
            <a:avLst/>
          </a:prstGeom>
        </p:spPr>
        <p:txBody>
          <a:bodyPr anchor="t" rtlCol="false" tIns="0" lIns="0" bIns="0" rIns="0">
            <a:spAutoFit/>
          </a:bodyPr>
          <a:lstStyle/>
          <a:p>
            <a:pPr algn="ctr">
              <a:lnSpc>
                <a:spcPts val="11015"/>
              </a:lnSpc>
            </a:pPr>
            <a:r>
              <a:rPr lang="en-US" sz="7868" b="true">
                <a:solidFill>
                  <a:srgbClr val="FFFFFF"/>
                </a:solidFill>
                <a:latin typeface="Times New Roman Bold"/>
                <a:ea typeface="Times New Roman Bold"/>
                <a:cs typeface="Times New Roman Bold"/>
                <a:sym typeface="Times New Roman Bold"/>
              </a:rPr>
              <a:t>Introduction</a:t>
            </a:r>
          </a:p>
        </p:txBody>
      </p:sp>
      <p:sp>
        <p:nvSpPr>
          <p:cNvPr name="TextBox 10" id="10"/>
          <p:cNvSpPr txBox="true"/>
          <p:nvPr/>
        </p:nvSpPr>
        <p:spPr>
          <a:xfrm rot="0">
            <a:off x="6278064" y="4151291"/>
            <a:ext cx="11296822" cy="4003657"/>
          </a:xfrm>
          <a:prstGeom prst="rect">
            <a:avLst/>
          </a:prstGeom>
        </p:spPr>
        <p:txBody>
          <a:bodyPr anchor="t" rtlCol="false" tIns="0" lIns="0" bIns="0" rIns="0">
            <a:spAutoFit/>
          </a:bodyPr>
          <a:lstStyle/>
          <a:p>
            <a:pPr algn="just">
              <a:lnSpc>
                <a:spcPts val="4550"/>
              </a:lnSpc>
              <a:spcBef>
                <a:spcPct val="0"/>
              </a:spcBef>
            </a:pPr>
            <a:r>
              <a:rPr lang="en-US" sz="3250">
                <a:solidFill>
                  <a:srgbClr val="FFFFFF"/>
                </a:solidFill>
                <a:latin typeface="Times New Roman"/>
                <a:ea typeface="Times New Roman"/>
                <a:cs typeface="Times New Roman"/>
                <a:sym typeface="Times New Roman"/>
              </a:rPr>
              <a:t>Weather trend forecasting is essential for informed decision-making in sectors such as agriculture, urban planning, and disaster preparedness. Historical weather data enables the identification of long-term trends and recurring seasonal patterns. This project applies statistical and time series analysis techniques to model and forecast future weather behavior. The project aims to provide accurate, interpretable, and data-driven forecasts.</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4444" r="0" b="-34444"/>
            </a:stretch>
          </a:blipFill>
        </p:spPr>
      </p:sp>
      <p:grpSp>
        <p:nvGrpSpPr>
          <p:cNvPr name="Group 3" id="3"/>
          <p:cNvGrpSpPr/>
          <p:nvPr/>
        </p:nvGrpSpPr>
        <p:grpSpPr>
          <a:xfrm rot="0">
            <a:off x="1028700" y="8960128"/>
            <a:ext cx="1434140" cy="473611"/>
            <a:chOff x="0" y="0"/>
            <a:chExt cx="377716" cy="124737"/>
          </a:xfrm>
        </p:grpSpPr>
        <p:sp>
          <p:nvSpPr>
            <p:cNvPr name="Freeform 4" id="4"/>
            <p:cNvSpPr/>
            <p:nvPr/>
          </p:nvSpPr>
          <p:spPr>
            <a:xfrm flipH="false" flipV="false" rot="0">
              <a:off x="0" y="0"/>
              <a:ext cx="377716" cy="124737"/>
            </a:xfrm>
            <a:custGeom>
              <a:avLst/>
              <a:gdLst/>
              <a:ahLst/>
              <a:cxnLst/>
              <a:rect r="r" b="b" t="t" l="l"/>
              <a:pathLst>
                <a:path h="124737" w="377716">
                  <a:moveTo>
                    <a:pt x="62369" y="0"/>
                  </a:moveTo>
                  <a:lnTo>
                    <a:pt x="315347" y="0"/>
                  </a:lnTo>
                  <a:cubicBezTo>
                    <a:pt x="349792" y="0"/>
                    <a:pt x="377716" y="27923"/>
                    <a:pt x="377716" y="62369"/>
                  </a:cubicBezTo>
                  <a:lnTo>
                    <a:pt x="377716" y="62369"/>
                  </a:lnTo>
                  <a:cubicBezTo>
                    <a:pt x="377716" y="96814"/>
                    <a:pt x="349792" y="124737"/>
                    <a:pt x="315347" y="124737"/>
                  </a:cubicBezTo>
                  <a:lnTo>
                    <a:pt x="62369" y="124737"/>
                  </a:lnTo>
                  <a:cubicBezTo>
                    <a:pt x="27923" y="124737"/>
                    <a:pt x="0" y="96814"/>
                    <a:pt x="0" y="62369"/>
                  </a:cubicBezTo>
                  <a:lnTo>
                    <a:pt x="0" y="62369"/>
                  </a:lnTo>
                  <a:cubicBezTo>
                    <a:pt x="0" y="27923"/>
                    <a:pt x="27923" y="0"/>
                    <a:pt x="62369" y="0"/>
                  </a:cubicBezTo>
                  <a:close/>
                </a:path>
              </a:pathLst>
            </a:custGeom>
            <a:solidFill>
              <a:srgbClr val="FFFFFF"/>
            </a:solidFill>
          </p:spPr>
        </p:sp>
        <p:sp>
          <p:nvSpPr>
            <p:cNvPr name="TextBox 5" id="5"/>
            <p:cNvSpPr txBox="true"/>
            <p:nvPr/>
          </p:nvSpPr>
          <p:spPr>
            <a:xfrm>
              <a:off x="0" y="-57150"/>
              <a:ext cx="377716" cy="181887"/>
            </a:xfrm>
            <a:prstGeom prst="rect">
              <a:avLst/>
            </a:prstGeom>
          </p:spPr>
          <p:txBody>
            <a:bodyPr anchor="ctr" rtlCol="false" tIns="50800" lIns="50800" bIns="50800" rIns="50800"/>
            <a:lstStyle/>
            <a:p>
              <a:pPr algn="ctr">
                <a:lnSpc>
                  <a:spcPts val="2659"/>
                </a:lnSpc>
                <a:spcBef>
                  <a:spcPct val="0"/>
                </a:spcBef>
              </a:pPr>
            </a:p>
          </p:txBody>
        </p:sp>
      </p:grpSp>
      <p:sp>
        <p:nvSpPr>
          <p:cNvPr name="TextBox 6" id="6"/>
          <p:cNvSpPr txBox="true"/>
          <p:nvPr/>
        </p:nvSpPr>
        <p:spPr>
          <a:xfrm rot="0">
            <a:off x="1028700" y="8997226"/>
            <a:ext cx="1434140" cy="342265"/>
          </a:xfrm>
          <a:prstGeom prst="rect">
            <a:avLst/>
          </a:prstGeom>
        </p:spPr>
        <p:txBody>
          <a:bodyPr anchor="t" rtlCol="false" tIns="0" lIns="0" bIns="0" rIns="0">
            <a:spAutoFit/>
          </a:bodyPr>
          <a:lstStyle/>
          <a:p>
            <a:pPr algn="ctr">
              <a:lnSpc>
                <a:spcPts val="2659"/>
              </a:lnSpc>
            </a:pPr>
            <a:r>
              <a:rPr lang="en-US" sz="1899">
                <a:solidFill>
                  <a:srgbClr val="172037"/>
                </a:solidFill>
                <a:latin typeface="Times New Roman"/>
                <a:ea typeface="Times New Roman"/>
                <a:cs typeface="Times New Roman"/>
                <a:sym typeface="Times New Roman"/>
              </a:rPr>
              <a:t>Page 4</a:t>
            </a:r>
          </a:p>
        </p:txBody>
      </p:sp>
      <p:sp>
        <p:nvSpPr>
          <p:cNvPr name="TextBox 7" id="7"/>
          <p:cNvSpPr txBox="true"/>
          <p:nvPr/>
        </p:nvSpPr>
        <p:spPr>
          <a:xfrm rot="0">
            <a:off x="405812" y="1746821"/>
            <a:ext cx="12725957" cy="2252346"/>
          </a:xfrm>
          <a:prstGeom prst="rect">
            <a:avLst/>
          </a:prstGeom>
        </p:spPr>
        <p:txBody>
          <a:bodyPr anchor="t" rtlCol="false" tIns="0" lIns="0" bIns="0" rIns="0">
            <a:spAutoFit/>
          </a:bodyPr>
          <a:lstStyle/>
          <a:p>
            <a:pPr algn="just">
              <a:lnSpc>
                <a:spcPts val="4479"/>
              </a:lnSpc>
              <a:spcBef>
                <a:spcPct val="0"/>
              </a:spcBef>
            </a:pPr>
            <a:r>
              <a:rPr lang="en-US" sz="3199">
                <a:solidFill>
                  <a:srgbClr val="FFFFFF"/>
                </a:solidFill>
                <a:latin typeface="Times New Roman"/>
                <a:ea typeface="Times New Roman"/>
                <a:cs typeface="Times New Roman"/>
                <a:sym typeface="Times New Roman"/>
              </a:rPr>
              <a:t> Climate variability and extreme weather events pose significant risks to agriculture, urban planning, and supply chains. Without accurate historical analysis and predictive capabilities, stakeholders struggle to make proactive, data-driven decisions regarding resource management and risk mitigation.</a:t>
            </a:r>
          </a:p>
        </p:txBody>
      </p:sp>
      <p:sp>
        <p:nvSpPr>
          <p:cNvPr name="TextBox 8" id="8"/>
          <p:cNvSpPr txBox="true"/>
          <p:nvPr/>
        </p:nvSpPr>
        <p:spPr>
          <a:xfrm rot="0">
            <a:off x="4050031" y="6261914"/>
            <a:ext cx="13832966" cy="3143251"/>
          </a:xfrm>
          <a:prstGeom prst="rect">
            <a:avLst/>
          </a:prstGeom>
        </p:spPr>
        <p:txBody>
          <a:bodyPr anchor="t" rtlCol="false" tIns="0" lIns="0" bIns="0" rIns="0">
            <a:spAutoFit/>
          </a:bodyPr>
          <a:lstStyle/>
          <a:p>
            <a:pPr algn="l" marL="647694" indent="-323847" lvl="1">
              <a:lnSpc>
                <a:spcPts val="4199"/>
              </a:lnSpc>
              <a:buFont typeface="Arial"/>
              <a:buChar char="•"/>
            </a:pPr>
            <a:r>
              <a:rPr lang="en-US" sz="2999">
                <a:solidFill>
                  <a:srgbClr val="FFFFFF"/>
                </a:solidFill>
                <a:latin typeface="Times New Roman"/>
                <a:ea typeface="Times New Roman"/>
                <a:cs typeface="Times New Roman"/>
                <a:sym typeface="Times New Roman"/>
              </a:rPr>
              <a:t>Analyze Historical Trends: To examine global weather patterns, identifying correlations between temperature, air quality, and other climatic factors.</a:t>
            </a:r>
          </a:p>
          <a:p>
            <a:pPr algn="l" marL="647694" indent="-323847" lvl="1">
              <a:lnSpc>
                <a:spcPts val="4199"/>
              </a:lnSpc>
              <a:buFont typeface="Arial"/>
              <a:buChar char="•"/>
            </a:pPr>
            <a:r>
              <a:rPr lang="en-US" sz="2999">
                <a:solidFill>
                  <a:srgbClr val="FFFFFF"/>
                </a:solidFill>
                <a:latin typeface="Times New Roman"/>
                <a:ea typeface="Times New Roman"/>
                <a:cs typeface="Times New Roman"/>
                <a:sym typeface="Times New Roman"/>
              </a:rPr>
              <a:t>Forecast Future Conditions: To develop predictive models that estimate future weather metrics, aiding in forward-looking strategy and planning.</a:t>
            </a:r>
          </a:p>
          <a:p>
            <a:pPr algn="l" marL="647694" indent="-323847" lvl="1">
              <a:lnSpc>
                <a:spcPts val="4199"/>
              </a:lnSpc>
              <a:buFont typeface="Arial"/>
              <a:buChar char="•"/>
            </a:pPr>
            <a:r>
              <a:rPr lang="en-US" sz="2999">
                <a:solidFill>
                  <a:srgbClr val="FFFFFF"/>
                </a:solidFill>
                <a:latin typeface="Times New Roman"/>
                <a:ea typeface="Times New Roman"/>
                <a:cs typeface="Times New Roman"/>
                <a:sym typeface="Times New Roman"/>
              </a:rPr>
              <a:t>Enable Data-Driven Decisions: To transform raw meteorological data into actionable insights that align with the PM Accelerator mission of solving real-world problems.</a:t>
            </a:r>
          </a:p>
        </p:txBody>
      </p:sp>
      <p:sp>
        <p:nvSpPr>
          <p:cNvPr name="TextBox 9" id="9"/>
          <p:cNvSpPr txBox="true"/>
          <p:nvPr/>
        </p:nvSpPr>
        <p:spPr>
          <a:xfrm rot="0">
            <a:off x="4471703" y="5401291"/>
            <a:ext cx="5162785" cy="731522"/>
          </a:xfrm>
          <a:prstGeom prst="rect">
            <a:avLst/>
          </a:prstGeom>
        </p:spPr>
        <p:txBody>
          <a:bodyPr anchor="t" rtlCol="false" tIns="0" lIns="0" bIns="0" rIns="0">
            <a:spAutoFit/>
          </a:bodyPr>
          <a:lstStyle/>
          <a:p>
            <a:pPr algn="l">
              <a:lnSpc>
                <a:spcPts val="5879"/>
              </a:lnSpc>
              <a:spcBef>
                <a:spcPct val="0"/>
              </a:spcBef>
            </a:pPr>
            <a:r>
              <a:rPr lang="en-US" sz="4199" u="sng">
                <a:solidFill>
                  <a:srgbClr val="FFFFFF"/>
                </a:solidFill>
                <a:latin typeface="Times New Roman"/>
                <a:ea typeface="Times New Roman"/>
                <a:cs typeface="Times New Roman"/>
                <a:sym typeface="Times New Roman"/>
              </a:rPr>
              <a:t>Objective</a:t>
            </a:r>
          </a:p>
        </p:txBody>
      </p:sp>
      <p:sp>
        <p:nvSpPr>
          <p:cNvPr name="TextBox 10" id="10"/>
          <p:cNvSpPr txBox="true"/>
          <p:nvPr/>
        </p:nvSpPr>
        <p:spPr>
          <a:xfrm rot="0">
            <a:off x="1020493" y="700522"/>
            <a:ext cx="8613994" cy="823445"/>
          </a:xfrm>
          <a:prstGeom prst="rect">
            <a:avLst/>
          </a:prstGeom>
        </p:spPr>
        <p:txBody>
          <a:bodyPr anchor="t" rtlCol="false" tIns="0" lIns="0" bIns="0" rIns="0">
            <a:spAutoFit/>
          </a:bodyPr>
          <a:lstStyle/>
          <a:p>
            <a:pPr algn="l">
              <a:lnSpc>
                <a:spcPts val="6588"/>
              </a:lnSpc>
              <a:spcBef>
                <a:spcPct val="0"/>
              </a:spcBef>
            </a:pPr>
            <a:r>
              <a:rPr lang="en-US" sz="4705" u="sng">
                <a:solidFill>
                  <a:srgbClr val="FFFFFF"/>
                </a:solidFill>
                <a:latin typeface="Times New Roman"/>
                <a:ea typeface="Times New Roman"/>
                <a:cs typeface="Times New Roman"/>
                <a:sym typeface="Times New Roman"/>
              </a:rPr>
              <a:t>Problem Statement</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4444" r="0" b="-34444"/>
            </a:stretch>
          </a:blipFill>
        </p:spPr>
      </p:sp>
      <p:grpSp>
        <p:nvGrpSpPr>
          <p:cNvPr name="Group 3" id="3"/>
          <p:cNvGrpSpPr/>
          <p:nvPr/>
        </p:nvGrpSpPr>
        <p:grpSpPr>
          <a:xfrm rot="0">
            <a:off x="1028700" y="8960128"/>
            <a:ext cx="1434140" cy="473611"/>
            <a:chOff x="0" y="0"/>
            <a:chExt cx="377716" cy="124737"/>
          </a:xfrm>
        </p:grpSpPr>
        <p:sp>
          <p:nvSpPr>
            <p:cNvPr name="Freeform 4" id="4"/>
            <p:cNvSpPr/>
            <p:nvPr/>
          </p:nvSpPr>
          <p:spPr>
            <a:xfrm flipH="false" flipV="false" rot="0">
              <a:off x="0" y="0"/>
              <a:ext cx="377716" cy="124737"/>
            </a:xfrm>
            <a:custGeom>
              <a:avLst/>
              <a:gdLst/>
              <a:ahLst/>
              <a:cxnLst/>
              <a:rect r="r" b="b" t="t" l="l"/>
              <a:pathLst>
                <a:path h="124737" w="377716">
                  <a:moveTo>
                    <a:pt x="62369" y="0"/>
                  </a:moveTo>
                  <a:lnTo>
                    <a:pt x="315347" y="0"/>
                  </a:lnTo>
                  <a:cubicBezTo>
                    <a:pt x="349792" y="0"/>
                    <a:pt x="377716" y="27923"/>
                    <a:pt x="377716" y="62369"/>
                  </a:cubicBezTo>
                  <a:lnTo>
                    <a:pt x="377716" y="62369"/>
                  </a:lnTo>
                  <a:cubicBezTo>
                    <a:pt x="377716" y="96814"/>
                    <a:pt x="349792" y="124737"/>
                    <a:pt x="315347" y="124737"/>
                  </a:cubicBezTo>
                  <a:lnTo>
                    <a:pt x="62369" y="124737"/>
                  </a:lnTo>
                  <a:cubicBezTo>
                    <a:pt x="27923" y="124737"/>
                    <a:pt x="0" y="96814"/>
                    <a:pt x="0" y="62369"/>
                  </a:cubicBezTo>
                  <a:lnTo>
                    <a:pt x="0" y="62369"/>
                  </a:lnTo>
                  <a:cubicBezTo>
                    <a:pt x="0" y="27923"/>
                    <a:pt x="27923" y="0"/>
                    <a:pt x="62369" y="0"/>
                  </a:cubicBezTo>
                  <a:close/>
                </a:path>
              </a:pathLst>
            </a:custGeom>
            <a:solidFill>
              <a:srgbClr val="FFFFFF"/>
            </a:solidFill>
          </p:spPr>
        </p:sp>
        <p:sp>
          <p:nvSpPr>
            <p:cNvPr name="TextBox 5" id="5"/>
            <p:cNvSpPr txBox="true"/>
            <p:nvPr/>
          </p:nvSpPr>
          <p:spPr>
            <a:xfrm>
              <a:off x="0" y="-57150"/>
              <a:ext cx="377716" cy="181887"/>
            </a:xfrm>
            <a:prstGeom prst="rect">
              <a:avLst/>
            </a:prstGeom>
          </p:spPr>
          <p:txBody>
            <a:bodyPr anchor="ctr" rtlCol="false" tIns="50800" lIns="50800" bIns="50800" rIns="50800"/>
            <a:lstStyle/>
            <a:p>
              <a:pPr algn="ctr">
                <a:lnSpc>
                  <a:spcPts val="2659"/>
                </a:lnSpc>
                <a:spcBef>
                  <a:spcPct val="0"/>
                </a:spcBef>
              </a:pPr>
            </a:p>
          </p:txBody>
        </p:sp>
      </p:grpSp>
      <p:sp>
        <p:nvSpPr>
          <p:cNvPr name="TextBox 6" id="6"/>
          <p:cNvSpPr txBox="true"/>
          <p:nvPr/>
        </p:nvSpPr>
        <p:spPr>
          <a:xfrm rot="0">
            <a:off x="1028700" y="8997226"/>
            <a:ext cx="1434140" cy="342265"/>
          </a:xfrm>
          <a:prstGeom prst="rect">
            <a:avLst/>
          </a:prstGeom>
        </p:spPr>
        <p:txBody>
          <a:bodyPr anchor="t" rtlCol="false" tIns="0" lIns="0" bIns="0" rIns="0">
            <a:spAutoFit/>
          </a:bodyPr>
          <a:lstStyle/>
          <a:p>
            <a:pPr algn="ctr">
              <a:lnSpc>
                <a:spcPts val="2659"/>
              </a:lnSpc>
            </a:pPr>
            <a:r>
              <a:rPr lang="en-US" sz="1899">
                <a:solidFill>
                  <a:srgbClr val="172037"/>
                </a:solidFill>
                <a:latin typeface="Times New Roman"/>
                <a:ea typeface="Times New Roman"/>
                <a:cs typeface="Times New Roman"/>
                <a:sym typeface="Times New Roman"/>
              </a:rPr>
              <a:t>Page 5</a:t>
            </a:r>
          </a:p>
        </p:txBody>
      </p:sp>
      <p:sp>
        <p:nvSpPr>
          <p:cNvPr name="TextBox 7" id="7"/>
          <p:cNvSpPr txBox="true"/>
          <p:nvPr/>
        </p:nvSpPr>
        <p:spPr>
          <a:xfrm rot="0">
            <a:off x="2057400" y="6443288"/>
            <a:ext cx="14308698" cy="2252346"/>
          </a:xfrm>
          <a:prstGeom prst="rect">
            <a:avLst/>
          </a:prstGeom>
        </p:spPr>
        <p:txBody>
          <a:bodyPr anchor="t" rtlCol="false" tIns="0" lIns="0" bIns="0" rIns="0">
            <a:spAutoFit/>
          </a:bodyPr>
          <a:lstStyle/>
          <a:p>
            <a:pPr algn="just" marL="690876" indent="-345438" lvl="1">
              <a:lnSpc>
                <a:spcPts val="4479"/>
              </a:lnSpc>
              <a:buFont typeface="Arial"/>
              <a:buChar char="•"/>
            </a:pPr>
            <a:r>
              <a:rPr lang="en-US" sz="3199">
                <a:solidFill>
                  <a:srgbClr val="FFFFFF"/>
                </a:solidFill>
                <a:latin typeface="Times New Roman"/>
                <a:ea typeface="Times New Roman"/>
                <a:cs typeface="Times New Roman"/>
                <a:sym typeface="Times New Roman"/>
              </a:rPr>
              <a:t>Provides a holistic view of global climate health.</a:t>
            </a:r>
          </a:p>
          <a:p>
            <a:pPr algn="just" marL="690876" indent="-345438" lvl="1">
              <a:lnSpc>
                <a:spcPts val="4479"/>
              </a:lnSpc>
              <a:buFont typeface="Arial"/>
              <a:buChar char="•"/>
            </a:pPr>
            <a:r>
              <a:rPr lang="en-US" sz="3199">
                <a:solidFill>
                  <a:srgbClr val="FFFFFF"/>
                </a:solidFill>
                <a:latin typeface="Times New Roman"/>
                <a:ea typeface="Times New Roman"/>
                <a:cs typeface="Times New Roman"/>
                <a:sym typeface="Times New Roman"/>
              </a:rPr>
              <a:t>Enables comparative analysis across different regions and hemispheres.</a:t>
            </a:r>
          </a:p>
          <a:p>
            <a:pPr algn="just" marL="690876" indent="-345438" lvl="1">
              <a:lnSpc>
                <a:spcPts val="4479"/>
              </a:lnSpc>
              <a:buFont typeface="Arial"/>
              <a:buChar char="•"/>
            </a:pPr>
            <a:r>
              <a:rPr lang="en-US" sz="3199">
                <a:solidFill>
                  <a:srgbClr val="FFFFFF"/>
                </a:solidFill>
                <a:latin typeface="Times New Roman"/>
                <a:ea typeface="Times New Roman"/>
                <a:cs typeface="Times New Roman"/>
                <a:sym typeface="Times New Roman"/>
              </a:rPr>
              <a:t>Sufficiently granular to support both exploratory analysis and machine learning forecasting tasks.</a:t>
            </a:r>
          </a:p>
        </p:txBody>
      </p:sp>
      <p:sp>
        <p:nvSpPr>
          <p:cNvPr name="TextBox 8" id="8"/>
          <p:cNvSpPr txBox="true"/>
          <p:nvPr/>
        </p:nvSpPr>
        <p:spPr>
          <a:xfrm rot="0">
            <a:off x="514350" y="866775"/>
            <a:ext cx="17259300" cy="1149350"/>
          </a:xfrm>
          <a:prstGeom prst="rect">
            <a:avLst/>
          </a:prstGeom>
        </p:spPr>
        <p:txBody>
          <a:bodyPr anchor="t" rtlCol="false" tIns="0" lIns="0" bIns="0" rIns="0">
            <a:spAutoFit/>
          </a:bodyPr>
          <a:lstStyle/>
          <a:p>
            <a:pPr algn="ctr">
              <a:lnSpc>
                <a:spcPts val="9100"/>
              </a:lnSpc>
              <a:spcBef>
                <a:spcPct val="0"/>
              </a:spcBef>
            </a:pPr>
            <a:r>
              <a:rPr lang="en-US" sz="6500">
                <a:solidFill>
                  <a:srgbClr val="FFFFFF"/>
                </a:solidFill>
                <a:latin typeface="Times New Roman"/>
                <a:ea typeface="Times New Roman"/>
                <a:cs typeface="Times New Roman"/>
                <a:sym typeface="Times New Roman"/>
              </a:rPr>
              <a:t>Dataset Overview</a:t>
            </a:r>
          </a:p>
        </p:txBody>
      </p:sp>
      <p:sp>
        <p:nvSpPr>
          <p:cNvPr name="TextBox 9" id="9"/>
          <p:cNvSpPr txBox="true"/>
          <p:nvPr/>
        </p:nvSpPr>
        <p:spPr>
          <a:xfrm rot="0">
            <a:off x="1929201" y="2111445"/>
            <a:ext cx="10110861" cy="774065"/>
          </a:xfrm>
          <a:prstGeom prst="rect">
            <a:avLst/>
          </a:prstGeom>
        </p:spPr>
        <p:txBody>
          <a:bodyPr anchor="t" rtlCol="false" tIns="0" lIns="0" bIns="0" rIns="0">
            <a:spAutoFit/>
          </a:bodyPr>
          <a:lstStyle/>
          <a:p>
            <a:pPr algn="l">
              <a:lnSpc>
                <a:spcPts val="6159"/>
              </a:lnSpc>
              <a:spcBef>
                <a:spcPct val="0"/>
              </a:spcBef>
            </a:pPr>
            <a:r>
              <a:rPr lang="en-US" sz="4399">
                <a:solidFill>
                  <a:srgbClr val="FFFFFF"/>
                </a:solidFill>
                <a:latin typeface="Times New Roman"/>
                <a:ea typeface="Times New Roman"/>
                <a:cs typeface="Times New Roman"/>
                <a:sym typeface="Times New Roman"/>
              </a:rPr>
              <a:t>Source &amp; Scope</a:t>
            </a:r>
          </a:p>
        </p:txBody>
      </p:sp>
      <p:sp>
        <p:nvSpPr>
          <p:cNvPr name="TextBox 10" id="10"/>
          <p:cNvSpPr txBox="true"/>
          <p:nvPr/>
        </p:nvSpPr>
        <p:spPr>
          <a:xfrm rot="0">
            <a:off x="2057400" y="3032760"/>
            <a:ext cx="14308698" cy="2574291"/>
          </a:xfrm>
          <a:prstGeom prst="rect">
            <a:avLst/>
          </a:prstGeom>
        </p:spPr>
        <p:txBody>
          <a:bodyPr anchor="t" rtlCol="false" tIns="0" lIns="0" bIns="0" rIns="0">
            <a:spAutoFit/>
          </a:bodyPr>
          <a:lstStyle/>
          <a:p>
            <a:pPr algn="l" marL="626104" indent="-313052" lvl="1">
              <a:lnSpc>
                <a:spcPts val="4059"/>
              </a:lnSpc>
              <a:buFont typeface="Arial"/>
              <a:buChar char="•"/>
            </a:pPr>
            <a:r>
              <a:rPr lang="en-US" sz="2899">
                <a:solidFill>
                  <a:srgbClr val="FFFFFF"/>
                </a:solidFill>
                <a:latin typeface="Times New Roman"/>
                <a:ea typeface="Times New Roman"/>
                <a:cs typeface="Times New Roman"/>
                <a:sym typeface="Times New Roman"/>
              </a:rPr>
              <a:t>Data Source: Global Weather Repository (Comprehensive meteorological dataset).</a:t>
            </a:r>
          </a:p>
          <a:p>
            <a:pPr algn="l" marL="626104" indent="-313052" lvl="1">
              <a:lnSpc>
                <a:spcPts val="4059"/>
              </a:lnSpc>
              <a:buFont typeface="Arial"/>
              <a:buChar char="•"/>
            </a:pPr>
            <a:r>
              <a:rPr lang="en-US" sz="2899">
                <a:solidFill>
                  <a:srgbClr val="FFFFFF"/>
                </a:solidFill>
                <a:latin typeface="Times New Roman"/>
                <a:ea typeface="Times New Roman"/>
                <a:cs typeface="Times New Roman"/>
                <a:sym typeface="Times New Roman"/>
              </a:rPr>
              <a:t>Coverage: Multi-national dataset covering diverse geographical locations, capturing distinct climatic zones and seasonal variations.</a:t>
            </a:r>
          </a:p>
          <a:p>
            <a:pPr algn="l" marL="626104" indent="-313052" lvl="1">
              <a:lnSpc>
                <a:spcPts val="4059"/>
              </a:lnSpc>
              <a:buFont typeface="Arial"/>
              <a:buChar char="•"/>
            </a:pPr>
            <a:r>
              <a:rPr lang="en-US" sz="2899">
                <a:solidFill>
                  <a:srgbClr val="FFFFFF"/>
                </a:solidFill>
                <a:latin typeface="Times New Roman"/>
                <a:ea typeface="Times New Roman"/>
                <a:cs typeface="Times New Roman"/>
                <a:sym typeface="Times New Roman"/>
              </a:rPr>
              <a:t>Data Type: Structured tabular data combining geospatial information (Location, Latitude, Longitude) with time-series meteorological observations.</a:t>
            </a:r>
          </a:p>
        </p:txBody>
      </p:sp>
      <p:sp>
        <p:nvSpPr>
          <p:cNvPr name="TextBox 11" id="11"/>
          <p:cNvSpPr txBox="true"/>
          <p:nvPr/>
        </p:nvSpPr>
        <p:spPr>
          <a:xfrm rot="0">
            <a:off x="1902709" y="5620963"/>
            <a:ext cx="10453544" cy="774065"/>
          </a:xfrm>
          <a:prstGeom prst="rect">
            <a:avLst/>
          </a:prstGeom>
        </p:spPr>
        <p:txBody>
          <a:bodyPr anchor="t" rtlCol="false" tIns="0" lIns="0" bIns="0" rIns="0">
            <a:spAutoFit/>
          </a:bodyPr>
          <a:lstStyle/>
          <a:p>
            <a:pPr algn="l">
              <a:lnSpc>
                <a:spcPts val="6159"/>
              </a:lnSpc>
              <a:spcBef>
                <a:spcPct val="0"/>
              </a:spcBef>
            </a:pPr>
            <a:r>
              <a:rPr lang="en-US" sz="4399">
                <a:solidFill>
                  <a:srgbClr val="FFFFFF"/>
                </a:solidFill>
                <a:latin typeface="Times New Roman"/>
                <a:ea typeface="Times New Roman"/>
                <a:cs typeface="Times New Roman"/>
                <a:sym typeface="Times New Roman"/>
              </a:rPr>
              <a:t>Relevance</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4444" r="0" b="-34444"/>
            </a:stretch>
          </a:blipFill>
        </p:spPr>
      </p:sp>
      <p:grpSp>
        <p:nvGrpSpPr>
          <p:cNvPr name="Group 3" id="3"/>
          <p:cNvGrpSpPr/>
          <p:nvPr/>
        </p:nvGrpSpPr>
        <p:grpSpPr>
          <a:xfrm rot="0">
            <a:off x="1028700" y="8960128"/>
            <a:ext cx="1434140" cy="473611"/>
            <a:chOff x="0" y="0"/>
            <a:chExt cx="377716" cy="124737"/>
          </a:xfrm>
        </p:grpSpPr>
        <p:sp>
          <p:nvSpPr>
            <p:cNvPr name="Freeform 4" id="4"/>
            <p:cNvSpPr/>
            <p:nvPr/>
          </p:nvSpPr>
          <p:spPr>
            <a:xfrm flipH="false" flipV="false" rot="0">
              <a:off x="0" y="0"/>
              <a:ext cx="377716" cy="124737"/>
            </a:xfrm>
            <a:custGeom>
              <a:avLst/>
              <a:gdLst/>
              <a:ahLst/>
              <a:cxnLst/>
              <a:rect r="r" b="b" t="t" l="l"/>
              <a:pathLst>
                <a:path h="124737" w="377716">
                  <a:moveTo>
                    <a:pt x="62369" y="0"/>
                  </a:moveTo>
                  <a:lnTo>
                    <a:pt x="315347" y="0"/>
                  </a:lnTo>
                  <a:cubicBezTo>
                    <a:pt x="349792" y="0"/>
                    <a:pt x="377716" y="27923"/>
                    <a:pt x="377716" y="62369"/>
                  </a:cubicBezTo>
                  <a:lnTo>
                    <a:pt x="377716" y="62369"/>
                  </a:lnTo>
                  <a:cubicBezTo>
                    <a:pt x="377716" y="96814"/>
                    <a:pt x="349792" y="124737"/>
                    <a:pt x="315347" y="124737"/>
                  </a:cubicBezTo>
                  <a:lnTo>
                    <a:pt x="62369" y="124737"/>
                  </a:lnTo>
                  <a:cubicBezTo>
                    <a:pt x="27923" y="124737"/>
                    <a:pt x="0" y="96814"/>
                    <a:pt x="0" y="62369"/>
                  </a:cubicBezTo>
                  <a:lnTo>
                    <a:pt x="0" y="62369"/>
                  </a:lnTo>
                  <a:cubicBezTo>
                    <a:pt x="0" y="27923"/>
                    <a:pt x="27923" y="0"/>
                    <a:pt x="62369" y="0"/>
                  </a:cubicBezTo>
                  <a:close/>
                </a:path>
              </a:pathLst>
            </a:custGeom>
            <a:solidFill>
              <a:srgbClr val="FFFFFF"/>
            </a:solidFill>
          </p:spPr>
        </p:sp>
        <p:sp>
          <p:nvSpPr>
            <p:cNvPr name="TextBox 5" id="5"/>
            <p:cNvSpPr txBox="true"/>
            <p:nvPr/>
          </p:nvSpPr>
          <p:spPr>
            <a:xfrm>
              <a:off x="0" y="-57150"/>
              <a:ext cx="377716" cy="181887"/>
            </a:xfrm>
            <a:prstGeom prst="rect">
              <a:avLst/>
            </a:prstGeom>
          </p:spPr>
          <p:txBody>
            <a:bodyPr anchor="ctr" rtlCol="false" tIns="50800" lIns="50800" bIns="50800" rIns="50800"/>
            <a:lstStyle/>
            <a:p>
              <a:pPr algn="ctr">
                <a:lnSpc>
                  <a:spcPts val="2659"/>
                </a:lnSpc>
                <a:spcBef>
                  <a:spcPct val="0"/>
                </a:spcBef>
              </a:pPr>
            </a:p>
          </p:txBody>
        </p:sp>
      </p:grpSp>
      <p:sp>
        <p:nvSpPr>
          <p:cNvPr name="TextBox 6" id="6"/>
          <p:cNvSpPr txBox="true"/>
          <p:nvPr/>
        </p:nvSpPr>
        <p:spPr>
          <a:xfrm rot="0">
            <a:off x="1028700" y="8997226"/>
            <a:ext cx="1434140" cy="342265"/>
          </a:xfrm>
          <a:prstGeom prst="rect">
            <a:avLst/>
          </a:prstGeom>
        </p:spPr>
        <p:txBody>
          <a:bodyPr anchor="t" rtlCol="false" tIns="0" lIns="0" bIns="0" rIns="0">
            <a:spAutoFit/>
          </a:bodyPr>
          <a:lstStyle/>
          <a:p>
            <a:pPr algn="ctr">
              <a:lnSpc>
                <a:spcPts val="2659"/>
              </a:lnSpc>
            </a:pPr>
            <a:r>
              <a:rPr lang="en-US" sz="1899">
                <a:solidFill>
                  <a:srgbClr val="172037"/>
                </a:solidFill>
                <a:latin typeface="Times New Roman"/>
                <a:ea typeface="Times New Roman"/>
                <a:cs typeface="Times New Roman"/>
                <a:sym typeface="Times New Roman"/>
              </a:rPr>
              <a:t>Page 6</a:t>
            </a:r>
          </a:p>
        </p:txBody>
      </p:sp>
      <p:sp>
        <p:nvSpPr>
          <p:cNvPr name="TextBox 7" id="7"/>
          <p:cNvSpPr txBox="true"/>
          <p:nvPr/>
        </p:nvSpPr>
        <p:spPr>
          <a:xfrm rot="0">
            <a:off x="2057400" y="5051540"/>
            <a:ext cx="12747575" cy="1903095"/>
          </a:xfrm>
          <a:prstGeom prst="rect">
            <a:avLst/>
          </a:prstGeom>
        </p:spPr>
        <p:txBody>
          <a:bodyPr anchor="t" rtlCol="false" tIns="0" lIns="0" bIns="0" rIns="0">
            <a:spAutoFit/>
          </a:bodyPr>
          <a:lstStyle/>
          <a:p>
            <a:pPr algn="just" marL="582928" indent="-291464" lvl="1">
              <a:lnSpc>
                <a:spcPts val="3779"/>
              </a:lnSpc>
              <a:buFont typeface="Arial"/>
              <a:buChar char="•"/>
            </a:pPr>
            <a:r>
              <a:rPr lang="en-US" sz="2699">
                <a:solidFill>
                  <a:srgbClr val="FFFFFF"/>
                </a:solidFill>
                <a:latin typeface="Times New Roman"/>
                <a:ea typeface="Times New Roman"/>
                <a:cs typeface="Times New Roman"/>
                <a:sym typeface="Times New Roman"/>
              </a:rPr>
              <a:t>Tempe</a:t>
            </a:r>
            <a:r>
              <a:rPr lang="en-US" sz="2699">
                <a:solidFill>
                  <a:srgbClr val="FFFFFF"/>
                </a:solidFill>
                <a:latin typeface="Times New Roman"/>
                <a:ea typeface="Times New Roman"/>
                <a:cs typeface="Times New Roman"/>
                <a:sym typeface="Times New Roman"/>
              </a:rPr>
              <a:t>rature_Celsius / Fahrenheit: Primary metric for trend analysis.</a:t>
            </a:r>
          </a:p>
          <a:p>
            <a:pPr algn="just" marL="582928" indent="-291464" lvl="1">
              <a:lnSpc>
                <a:spcPts val="3779"/>
              </a:lnSpc>
              <a:buFont typeface="Arial"/>
              <a:buChar char="•"/>
            </a:pPr>
            <a:r>
              <a:rPr lang="en-US" sz="2699">
                <a:solidFill>
                  <a:srgbClr val="FFFFFF"/>
                </a:solidFill>
                <a:latin typeface="Times New Roman"/>
                <a:ea typeface="Times New Roman"/>
                <a:cs typeface="Times New Roman"/>
                <a:sym typeface="Times New Roman"/>
              </a:rPr>
              <a:t>Humidity: Crucial for understanding precipitation potential.</a:t>
            </a:r>
          </a:p>
          <a:p>
            <a:pPr algn="just" marL="582928" indent="-291464" lvl="1">
              <a:lnSpc>
                <a:spcPts val="3779"/>
              </a:lnSpc>
              <a:buFont typeface="Arial"/>
              <a:buChar char="•"/>
            </a:pPr>
            <a:r>
              <a:rPr lang="en-US" sz="2699">
                <a:solidFill>
                  <a:srgbClr val="FFFFFF"/>
                </a:solidFill>
                <a:latin typeface="Times New Roman"/>
                <a:ea typeface="Times New Roman"/>
                <a:cs typeface="Times New Roman"/>
                <a:sym typeface="Times New Roman"/>
              </a:rPr>
              <a:t>Wind Speed &amp; Direction: Indicators for storm patterns and energy potential.</a:t>
            </a:r>
          </a:p>
          <a:p>
            <a:pPr algn="just" marL="582928" indent="-291464" lvl="1">
              <a:lnSpc>
                <a:spcPts val="3779"/>
              </a:lnSpc>
              <a:buFont typeface="Arial"/>
              <a:buChar char="•"/>
            </a:pPr>
            <a:r>
              <a:rPr lang="en-US" sz="2699">
                <a:solidFill>
                  <a:srgbClr val="FFFFFF"/>
                </a:solidFill>
                <a:latin typeface="Times New Roman"/>
                <a:ea typeface="Times New Roman"/>
                <a:cs typeface="Times New Roman"/>
                <a:sym typeface="Times New Roman"/>
              </a:rPr>
              <a:t>Air Quality Index (AQI): Metric for assessing environmental health and pollution levels.</a:t>
            </a:r>
          </a:p>
        </p:txBody>
      </p:sp>
      <p:sp>
        <p:nvSpPr>
          <p:cNvPr name="TextBox 8" id="8"/>
          <p:cNvSpPr txBox="true"/>
          <p:nvPr/>
        </p:nvSpPr>
        <p:spPr>
          <a:xfrm rot="0">
            <a:off x="596532" y="866775"/>
            <a:ext cx="17094935" cy="1149350"/>
          </a:xfrm>
          <a:prstGeom prst="rect">
            <a:avLst/>
          </a:prstGeom>
        </p:spPr>
        <p:txBody>
          <a:bodyPr anchor="t" rtlCol="false" tIns="0" lIns="0" bIns="0" rIns="0">
            <a:spAutoFit/>
          </a:bodyPr>
          <a:lstStyle/>
          <a:p>
            <a:pPr algn="ctr">
              <a:lnSpc>
                <a:spcPts val="9100"/>
              </a:lnSpc>
              <a:spcBef>
                <a:spcPct val="0"/>
              </a:spcBef>
            </a:pPr>
            <a:r>
              <a:rPr lang="en-US" sz="6500">
                <a:solidFill>
                  <a:srgbClr val="FFFFFF"/>
                </a:solidFill>
                <a:latin typeface="Times New Roman"/>
                <a:ea typeface="Times New Roman"/>
                <a:cs typeface="Times New Roman"/>
                <a:sym typeface="Times New Roman"/>
              </a:rPr>
              <a:t>Data Description &amp; Features</a:t>
            </a:r>
          </a:p>
        </p:txBody>
      </p:sp>
      <p:sp>
        <p:nvSpPr>
          <p:cNvPr name="TextBox 9" id="9"/>
          <p:cNvSpPr txBox="true"/>
          <p:nvPr/>
        </p:nvSpPr>
        <p:spPr>
          <a:xfrm rot="0">
            <a:off x="1263030" y="2156142"/>
            <a:ext cx="12340909" cy="774065"/>
          </a:xfrm>
          <a:prstGeom prst="rect">
            <a:avLst/>
          </a:prstGeom>
        </p:spPr>
        <p:txBody>
          <a:bodyPr anchor="t" rtlCol="false" tIns="0" lIns="0" bIns="0" rIns="0">
            <a:spAutoFit/>
          </a:bodyPr>
          <a:lstStyle/>
          <a:p>
            <a:pPr algn="l">
              <a:lnSpc>
                <a:spcPts val="6159"/>
              </a:lnSpc>
              <a:spcBef>
                <a:spcPct val="0"/>
              </a:spcBef>
            </a:pPr>
            <a:r>
              <a:rPr lang="en-US" sz="4399">
                <a:solidFill>
                  <a:srgbClr val="FFFFFF"/>
                </a:solidFill>
                <a:latin typeface="Times New Roman"/>
                <a:ea typeface="Times New Roman"/>
                <a:cs typeface="Times New Roman"/>
                <a:sym typeface="Times New Roman"/>
              </a:rPr>
              <a:t>Key Feat</a:t>
            </a:r>
            <a:r>
              <a:rPr lang="en-US" sz="4399">
                <a:solidFill>
                  <a:srgbClr val="FFFFFF"/>
                </a:solidFill>
                <a:latin typeface="Times New Roman"/>
                <a:ea typeface="Times New Roman"/>
                <a:cs typeface="Times New Roman"/>
                <a:sym typeface="Times New Roman"/>
              </a:rPr>
              <a:t>ures Analyzed</a:t>
            </a:r>
          </a:p>
        </p:txBody>
      </p:sp>
      <p:sp>
        <p:nvSpPr>
          <p:cNvPr name="TextBox 10" id="10"/>
          <p:cNvSpPr txBox="true"/>
          <p:nvPr/>
        </p:nvSpPr>
        <p:spPr>
          <a:xfrm rot="0">
            <a:off x="2057400" y="3032760"/>
            <a:ext cx="13849695" cy="995681"/>
          </a:xfrm>
          <a:prstGeom prst="rect">
            <a:avLst/>
          </a:prstGeom>
        </p:spPr>
        <p:txBody>
          <a:bodyPr anchor="t" rtlCol="false" tIns="0" lIns="0" bIns="0" rIns="0">
            <a:spAutoFit/>
          </a:bodyPr>
          <a:lstStyle/>
          <a:p>
            <a:pPr algn="l" marL="604515" indent="-302257" lvl="1">
              <a:lnSpc>
                <a:spcPts val="3919"/>
              </a:lnSpc>
              <a:buFont typeface="Arial"/>
              <a:buChar char="•"/>
            </a:pPr>
            <a:r>
              <a:rPr lang="en-US" sz="2799">
                <a:solidFill>
                  <a:srgbClr val="FFFFFF"/>
                </a:solidFill>
                <a:latin typeface="Times New Roman"/>
                <a:ea typeface="Times New Roman"/>
                <a:cs typeface="Times New Roman"/>
                <a:sym typeface="Times New Roman"/>
              </a:rPr>
              <a:t>Geospatial: Country, Location Name, Latitude, Longitude (used for regional mapping and segmentation).</a:t>
            </a:r>
          </a:p>
        </p:txBody>
      </p:sp>
      <p:sp>
        <p:nvSpPr>
          <p:cNvPr name="TextBox 11" id="11"/>
          <p:cNvSpPr txBox="true"/>
          <p:nvPr/>
        </p:nvSpPr>
        <p:spPr>
          <a:xfrm rot="0">
            <a:off x="508274" y="4137139"/>
            <a:ext cx="11839069" cy="781050"/>
          </a:xfrm>
          <a:prstGeom prst="rect">
            <a:avLst/>
          </a:prstGeom>
        </p:spPr>
        <p:txBody>
          <a:bodyPr anchor="t" rtlCol="false" tIns="0" lIns="0" bIns="0" rIns="0">
            <a:spAutoFit/>
          </a:bodyPr>
          <a:lstStyle/>
          <a:p>
            <a:pPr algn="l">
              <a:lnSpc>
                <a:spcPts val="6299"/>
              </a:lnSpc>
              <a:spcBef>
                <a:spcPct val="0"/>
              </a:spcBef>
            </a:pPr>
            <a:r>
              <a:rPr lang="en-US" sz="4499">
                <a:solidFill>
                  <a:srgbClr val="FFFFFF"/>
                </a:solidFill>
                <a:latin typeface="Times New Roman"/>
                <a:ea typeface="Times New Roman"/>
                <a:cs typeface="Times New Roman"/>
                <a:sym typeface="Times New Roman"/>
              </a:rPr>
              <a:t>Atmosph</a:t>
            </a:r>
            <a:r>
              <a:rPr lang="en-US" sz="4499">
                <a:solidFill>
                  <a:srgbClr val="FFFFFF"/>
                </a:solidFill>
                <a:latin typeface="Times New Roman"/>
                <a:ea typeface="Times New Roman"/>
                <a:cs typeface="Times New Roman"/>
                <a:sym typeface="Times New Roman"/>
              </a:rPr>
              <a:t>eric Conditions:</a:t>
            </a:r>
          </a:p>
        </p:txBody>
      </p:sp>
      <p:sp>
        <p:nvSpPr>
          <p:cNvPr name="TextBox 12" id="12"/>
          <p:cNvSpPr txBox="true"/>
          <p:nvPr/>
        </p:nvSpPr>
        <p:spPr>
          <a:xfrm rot="0">
            <a:off x="2057400" y="7760646"/>
            <a:ext cx="13048176" cy="441325"/>
          </a:xfrm>
          <a:prstGeom prst="rect">
            <a:avLst/>
          </a:prstGeom>
        </p:spPr>
        <p:txBody>
          <a:bodyPr anchor="t" rtlCol="false" tIns="0" lIns="0" bIns="0" rIns="0">
            <a:spAutoFit/>
          </a:bodyPr>
          <a:lstStyle/>
          <a:p>
            <a:pPr algn="l" marL="539753" indent="-269876" lvl="1">
              <a:lnSpc>
                <a:spcPts val="3500"/>
              </a:lnSpc>
              <a:buFont typeface="Arial"/>
              <a:buChar char="•"/>
            </a:pPr>
            <a:r>
              <a:rPr lang="en-US" sz="2500">
                <a:solidFill>
                  <a:srgbClr val="FFFFFF"/>
                </a:solidFill>
                <a:latin typeface="Times New Roman"/>
                <a:ea typeface="Times New Roman"/>
                <a:cs typeface="Times New Roman"/>
                <a:sym typeface="Times New Roman"/>
              </a:rPr>
              <a:t> Last Updated (Timestamp): Critical for time-series sequencing and seasonality extraction.</a:t>
            </a:r>
          </a:p>
        </p:txBody>
      </p:sp>
      <p:sp>
        <p:nvSpPr>
          <p:cNvPr name="TextBox 13" id="13"/>
          <p:cNvSpPr txBox="true"/>
          <p:nvPr/>
        </p:nvSpPr>
        <p:spPr>
          <a:xfrm rot="0">
            <a:off x="1005182" y="6980383"/>
            <a:ext cx="3813418" cy="706889"/>
          </a:xfrm>
          <a:prstGeom prst="rect">
            <a:avLst/>
          </a:prstGeom>
        </p:spPr>
        <p:txBody>
          <a:bodyPr anchor="t" rtlCol="false" tIns="0" lIns="0" bIns="0" rIns="0">
            <a:spAutoFit/>
          </a:bodyPr>
          <a:lstStyle/>
          <a:p>
            <a:pPr algn="l">
              <a:lnSpc>
                <a:spcPts val="5662"/>
              </a:lnSpc>
              <a:spcBef>
                <a:spcPct val="0"/>
              </a:spcBef>
            </a:pPr>
            <a:r>
              <a:rPr lang="en-US" sz="4044">
                <a:solidFill>
                  <a:srgbClr val="FFFFFF"/>
                </a:solidFill>
                <a:latin typeface="Times New Roman"/>
                <a:ea typeface="Times New Roman"/>
                <a:cs typeface="Times New Roman"/>
                <a:sym typeface="Times New Roman"/>
              </a:rPr>
              <a:t>Temporal :</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4444" r="0" b="-34444"/>
            </a:stretch>
          </a:blipFill>
        </p:spPr>
      </p:sp>
      <p:grpSp>
        <p:nvGrpSpPr>
          <p:cNvPr name="Group 3" id="3"/>
          <p:cNvGrpSpPr/>
          <p:nvPr/>
        </p:nvGrpSpPr>
        <p:grpSpPr>
          <a:xfrm rot="0">
            <a:off x="1028700" y="8960128"/>
            <a:ext cx="1434140" cy="473611"/>
            <a:chOff x="0" y="0"/>
            <a:chExt cx="377716" cy="124737"/>
          </a:xfrm>
        </p:grpSpPr>
        <p:sp>
          <p:nvSpPr>
            <p:cNvPr name="Freeform 4" id="4"/>
            <p:cNvSpPr/>
            <p:nvPr/>
          </p:nvSpPr>
          <p:spPr>
            <a:xfrm flipH="false" flipV="false" rot="0">
              <a:off x="0" y="0"/>
              <a:ext cx="377716" cy="124737"/>
            </a:xfrm>
            <a:custGeom>
              <a:avLst/>
              <a:gdLst/>
              <a:ahLst/>
              <a:cxnLst/>
              <a:rect r="r" b="b" t="t" l="l"/>
              <a:pathLst>
                <a:path h="124737" w="377716">
                  <a:moveTo>
                    <a:pt x="62369" y="0"/>
                  </a:moveTo>
                  <a:lnTo>
                    <a:pt x="315347" y="0"/>
                  </a:lnTo>
                  <a:cubicBezTo>
                    <a:pt x="349792" y="0"/>
                    <a:pt x="377716" y="27923"/>
                    <a:pt x="377716" y="62369"/>
                  </a:cubicBezTo>
                  <a:lnTo>
                    <a:pt x="377716" y="62369"/>
                  </a:lnTo>
                  <a:cubicBezTo>
                    <a:pt x="377716" y="96814"/>
                    <a:pt x="349792" y="124737"/>
                    <a:pt x="315347" y="124737"/>
                  </a:cubicBezTo>
                  <a:lnTo>
                    <a:pt x="62369" y="124737"/>
                  </a:lnTo>
                  <a:cubicBezTo>
                    <a:pt x="27923" y="124737"/>
                    <a:pt x="0" y="96814"/>
                    <a:pt x="0" y="62369"/>
                  </a:cubicBezTo>
                  <a:lnTo>
                    <a:pt x="0" y="62369"/>
                  </a:lnTo>
                  <a:cubicBezTo>
                    <a:pt x="0" y="27923"/>
                    <a:pt x="27923" y="0"/>
                    <a:pt x="62369" y="0"/>
                  </a:cubicBezTo>
                  <a:close/>
                </a:path>
              </a:pathLst>
            </a:custGeom>
            <a:solidFill>
              <a:srgbClr val="FFFFFF"/>
            </a:solidFill>
          </p:spPr>
        </p:sp>
        <p:sp>
          <p:nvSpPr>
            <p:cNvPr name="TextBox 5" id="5"/>
            <p:cNvSpPr txBox="true"/>
            <p:nvPr/>
          </p:nvSpPr>
          <p:spPr>
            <a:xfrm>
              <a:off x="0" y="-57150"/>
              <a:ext cx="377716" cy="181887"/>
            </a:xfrm>
            <a:prstGeom prst="rect">
              <a:avLst/>
            </a:prstGeom>
          </p:spPr>
          <p:txBody>
            <a:bodyPr anchor="ctr" rtlCol="false" tIns="50800" lIns="50800" bIns="50800" rIns="50800"/>
            <a:lstStyle/>
            <a:p>
              <a:pPr algn="ctr">
                <a:lnSpc>
                  <a:spcPts val="2659"/>
                </a:lnSpc>
                <a:spcBef>
                  <a:spcPct val="0"/>
                </a:spcBef>
              </a:pPr>
            </a:p>
          </p:txBody>
        </p:sp>
      </p:grpSp>
      <p:sp>
        <p:nvSpPr>
          <p:cNvPr name="TextBox 6" id="6"/>
          <p:cNvSpPr txBox="true"/>
          <p:nvPr/>
        </p:nvSpPr>
        <p:spPr>
          <a:xfrm rot="0">
            <a:off x="1028700" y="8997226"/>
            <a:ext cx="1434140" cy="342265"/>
          </a:xfrm>
          <a:prstGeom prst="rect">
            <a:avLst/>
          </a:prstGeom>
        </p:spPr>
        <p:txBody>
          <a:bodyPr anchor="t" rtlCol="false" tIns="0" lIns="0" bIns="0" rIns="0">
            <a:spAutoFit/>
          </a:bodyPr>
          <a:lstStyle/>
          <a:p>
            <a:pPr algn="ctr">
              <a:lnSpc>
                <a:spcPts val="2659"/>
              </a:lnSpc>
            </a:pPr>
            <a:r>
              <a:rPr lang="en-US" sz="1899">
                <a:solidFill>
                  <a:srgbClr val="172037"/>
                </a:solidFill>
                <a:latin typeface="Times New Roman"/>
                <a:ea typeface="Times New Roman"/>
                <a:cs typeface="Times New Roman"/>
                <a:sym typeface="Times New Roman"/>
              </a:rPr>
              <a:t>Page 7</a:t>
            </a:r>
          </a:p>
        </p:txBody>
      </p:sp>
      <p:sp>
        <p:nvSpPr>
          <p:cNvPr name="TextBox 7" id="7"/>
          <p:cNvSpPr txBox="true"/>
          <p:nvPr/>
        </p:nvSpPr>
        <p:spPr>
          <a:xfrm rot="0">
            <a:off x="314648" y="866775"/>
            <a:ext cx="17658703" cy="1222375"/>
          </a:xfrm>
          <a:prstGeom prst="rect">
            <a:avLst/>
          </a:prstGeom>
        </p:spPr>
        <p:txBody>
          <a:bodyPr anchor="t" rtlCol="false" tIns="0" lIns="0" bIns="0" rIns="0">
            <a:spAutoFit/>
          </a:bodyPr>
          <a:lstStyle/>
          <a:p>
            <a:pPr algn="ctr">
              <a:lnSpc>
                <a:spcPts val="9799"/>
              </a:lnSpc>
              <a:spcBef>
                <a:spcPct val="0"/>
              </a:spcBef>
            </a:pPr>
            <a:r>
              <a:rPr lang="en-US" sz="6999">
                <a:solidFill>
                  <a:srgbClr val="FFFFFF"/>
                </a:solidFill>
                <a:latin typeface="Times New Roman"/>
                <a:ea typeface="Times New Roman"/>
                <a:cs typeface="Times New Roman"/>
                <a:sym typeface="Times New Roman"/>
              </a:rPr>
              <a:t>Data Cleaning &amp; Pr</a:t>
            </a:r>
            <a:r>
              <a:rPr lang="en-US" sz="6999">
                <a:solidFill>
                  <a:srgbClr val="FFFFFF"/>
                </a:solidFill>
                <a:latin typeface="Times New Roman"/>
                <a:ea typeface="Times New Roman"/>
                <a:cs typeface="Times New Roman"/>
                <a:sym typeface="Times New Roman"/>
              </a:rPr>
              <a:t>eprocessing</a:t>
            </a:r>
          </a:p>
        </p:txBody>
      </p:sp>
      <p:sp>
        <p:nvSpPr>
          <p:cNvPr name="TextBox 8" id="8"/>
          <p:cNvSpPr txBox="true"/>
          <p:nvPr/>
        </p:nvSpPr>
        <p:spPr>
          <a:xfrm rot="0">
            <a:off x="1745770" y="3120097"/>
            <a:ext cx="14446139" cy="4792321"/>
          </a:xfrm>
          <a:prstGeom prst="rect">
            <a:avLst/>
          </a:prstGeom>
        </p:spPr>
        <p:txBody>
          <a:bodyPr anchor="t" rtlCol="false" tIns="0" lIns="0" bIns="0" rIns="0">
            <a:spAutoFit/>
          </a:bodyPr>
          <a:lstStyle/>
          <a:p>
            <a:pPr algn="l" marL="713159" indent="-356580" lvl="1">
              <a:lnSpc>
                <a:spcPts val="4624"/>
              </a:lnSpc>
              <a:buFont typeface="Arial"/>
              <a:buChar char="•"/>
            </a:pPr>
            <a:r>
              <a:rPr lang="en-US" sz="3303">
                <a:solidFill>
                  <a:srgbClr val="FFFFFF"/>
                </a:solidFill>
                <a:latin typeface="Times New Roman"/>
                <a:ea typeface="Times New Roman"/>
                <a:cs typeface="Times New Roman"/>
                <a:sym typeface="Times New Roman"/>
              </a:rPr>
              <a:t>D</a:t>
            </a:r>
            <a:r>
              <a:rPr lang="en-US" sz="3303">
                <a:solidFill>
                  <a:srgbClr val="FFFFFF"/>
                </a:solidFill>
                <a:latin typeface="Times New Roman"/>
                <a:ea typeface="Times New Roman"/>
                <a:cs typeface="Times New Roman"/>
                <a:sym typeface="Times New Roman"/>
              </a:rPr>
              <a:t>ata Integrity: Verified data types and eliminated duplicate entries to ensure analysis consistency.</a:t>
            </a:r>
          </a:p>
          <a:p>
            <a:pPr algn="l" marL="805178" indent="-402589" lvl="1">
              <a:lnSpc>
                <a:spcPts val="5221"/>
              </a:lnSpc>
              <a:buFont typeface="Arial"/>
              <a:buChar char="•"/>
            </a:pPr>
            <a:r>
              <a:rPr lang="en-US" sz="3729">
                <a:solidFill>
                  <a:srgbClr val="FFFFFF"/>
                </a:solidFill>
                <a:latin typeface="Times New Roman"/>
                <a:ea typeface="Times New Roman"/>
                <a:cs typeface="Times New Roman"/>
                <a:sym typeface="Times New Roman"/>
              </a:rPr>
              <a:t>Missing Values: Conducted null-value assessments and sanitized the dataset to maintain completeness.</a:t>
            </a:r>
          </a:p>
          <a:p>
            <a:pPr algn="l" marL="713159" indent="-356580" lvl="1">
              <a:lnSpc>
                <a:spcPts val="4624"/>
              </a:lnSpc>
              <a:buFont typeface="Arial"/>
              <a:buChar char="•"/>
            </a:pPr>
            <a:r>
              <a:rPr lang="en-US" sz="3303">
                <a:solidFill>
                  <a:srgbClr val="FFFFFF"/>
                </a:solidFill>
                <a:latin typeface="Times New Roman"/>
                <a:ea typeface="Times New Roman"/>
                <a:cs typeface="Times New Roman"/>
                <a:sym typeface="Times New Roman"/>
              </a:rPr>
              <a:t>Feature Engineering: Converted raw timestamps into DateTime objects, extracting Year, Month, and Day for seasonal trend analysis.</a:t>
            </a:r>
          </a:p>
          <a:p>
            <a:pPr algn="l" marL="713159" indent="-356580" lvl="1">
              <a:lnSpc>
                <a:spcPts val="4624"/>
              </a:lnSpc>
              <a:buFont typeface="Arial"/>
              <a:buChar char="•"/>
            </a:pPr>
            <a:r>
              <a:rPr lang="en-US" sz="3303">
                <a:solidFill>
                  <a:srgbClr val="FFFFFF"/>
                </a:solidFill>
                <a:latin typeface="Times New Roman"/>
                <a:ea typeface="Times New Roman"/>
                <a:cs typeface="Times New Roman"/>
                <a:sym typeface="Times New Roman"/>
              </a:rPr>
              <a:t>Outlier Management: Analyzed statistical distributions to validate extreme weather anomalies versus data errors.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4444" r="0" b="-34444"/>
            </a:stretch>
          </a:blipFill>
        </p:spPr>
      </p:sp>
      <p:grpSp>
        <p:nvGrpSpPr>
          <p:cNvPr name="Group 3" id="3"/>
          <p:cNvGrpSpPr/>
          <p:nvPr/>
        </p:nvGrpSpPr>
        <p:grpSpPr>
          <a:xfrm rot="0">
            <a:off x="1028700" y="8960128"/>
            <a:ext cx="1434140" cy="473611"/>
            <a:chOff x="0" y="0"/>
            <a:chExt cx="377716" cy="124737"/>
          </a:xfrm>
        </p:grpSpPr>
        <p:sp>
          <p:nvSpPr>
            <p:cNvPr name="Freeform 4" id="4"/>
            <p:cNvSpPr/>
            <p:nvPr/>
          </p:nvSpPr>
          <p:spPr>
            <a:xfrm flipH="false" flipV="false" rot="0">
              <a:off x="0" y="0"/>
              <a:ext cx="377716" cy="124737"/>
            </a:xfrm>
            <a:custGeom>
              <a:avLst/>
              <a:gdLst/>
              <a:ahLst/>
              <a:cxnLst/>
              <a:rect r="r" b="b" t="t" l="l"/>
              <a:pathLst>
                <a:path h="124737" w="377716">
                  <a:moveTo>
                    <a:pt x="62369" y="0"/>
                  </a:moveTo>
                  <a:lnTo>
                    <a:pt x="315347" y="0"/>
                  </a:lnTo>
                  <a:cubicBezTo>
                    <a:pt x="349792" y="0"/>
                    <a:pt x="377716" y="27923"/>
                    <a:pt x="377716" y="62369"/>
                  </a:cubicBezTo>
                  <a:lnTo>
                    <a:pt x="377716" y="62369"/>
                  </a:lnTo>
                  <a:cubicBezTo>
                    <a:pt x="377716" y="96814"/>
                    <a:pt x="349792" y="124737"/>
                    <a:pt x="315347" y="124737"/>
                  </a:cubicBezTo>
                  <a:lnTo>
                    <a:pt x="62369" y="124737"/>
                  </a:lnTo>
                  <a:cubicBezTo>
                    <a:pt x="27923" y="124737"/>
                    <a:pt x="0" y="96814"/>
                    <a:pt x="0" y="62369"/>
                  </a:cubicBezTo>
                  <a:lnTo>
                    <a:pt x="0" y="62369"/>
                  </a:lnTo>
                  <a:cubicBezTo>
                    <a:pt x="0" y="27923"/>
                    <a:pt x="27923" y="0"/>
                    <a:pt x="62369" y="0"/>
                  </a:cubicBezTo>
                  <a:close/>
                </a:path>
              </a:pathLst>
            </a:custGeom>
            <a:solidFill>
              <a:srgbClr val="FFFFFF"/>
            </a:solidFill>
          </p:spPr>
        </p:sp>
        <p:sp>
          <p:nvSpPr>
            <p:cNvPr name="TextBox 5" id="5"/>
            <p:cNvSpPr txBox="true"/>
            <p:nvPr/>
          </p:nvSpPr>
          <p:spPr>
            <a:xfrm>
              <a:off x="0" y="-57150"/>
              <a:ext cx="377716" cy="181887"/>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268594" y="2305537"/>
            <a:ext cx="6403609" cy="5675926"/>
          </a:xfrm>
          <a:custGeom>
            <a:avLst/>
            <a:gdLst/>
            <a:ahLst/>
            <a:cxnLst/>
            <a:rect r="r" b="b" t="t" l="l"/>
            <a:pathLst>
              <a:path h="5675926" w="6403609">
                <a:moveTo>
                  <a:pt x="0" y="0"/>
                </a:moveTo>
                <a:lnTo>
                  <a:pt x="6403609" y="0"/>
                </a:lnTo>
                <a:lnTo>
                  <a:pt x="6403609" y="5675926"/>
                </a:lnTo>
                <a:lnTo>
                  <a:pt x="0" y="5675926"/>
                </a:lnTo>
                <a:lnTo>
                  <a:pt x="0" y="0"/>
                </a:lnTo>
                <a:close/>
              </a:path>
            </a:pathLst>
          </a:custGeom>
          <a:blipFill>
            <a:blip r:embed="rId3"/>
            <a:stretch>
              <a:fillRect l="0" t="0" r="0" b="0"/>
            </a:stretch>
          </a:blipFill>
        </p:spPr>
      </p:sp>
      <p:sp>
        <p:nvSpPr>
          <p:cNvPr name="TextBox 7" id="7"/>
          <p:cNvSpPr txBox="true"/>
          <p:nvPr/>
        </p:nvSpPr>
        <p:spPr>
          <a:xfrm rot="0">
            <a:off x="1028700" y="8997226"/>
            <a:ext cx="1434140" cy="342265"/>
          </a:xfrm>
          <a:prstGeom prst="rect">
            <a:avLst/>
          </a:prstGeom>
        </p:spPr>
        <p:txBody>
          <a:bodyPr anchor="t" rtlCol="false" tIns="0" lIns="0" bIns="0" rIns="0">
            <a:spAutoFit/>
          </a:bodyPr>
          <a:lstStyle/>
          <a:p>
            <a:pPr algn="ctr">
              <a:lnSpc>
                <a:spcPts val="2659"/>
              </a:lnSpc>
            </a:pPr>
            <a:r>
              <a:rPr lang="en-US" sz="1899">
                <a:solidFill>
                  <a:srgbClr val="172037"/>
                </a:solidFill>
                <a:latin typeface="Times New Roman"/>
                <a:ea typeface="Times New Roman"/>
                <a:cs typeface="Times New Roman"/>
                <a:sym typeface="Times New Roman"/>
              </a:rPr>
              <a:t>Page 8</a:t>
            </a:r>
          </a:p>
        </p:txBody>
      </p:sp>
      <p:sp>
        <p:nvSpPr>
          <p:cNvPr name="TextBox 8" id="8"/>
          <p:cNvSpPr txBox="true"/>
          <p:nvPr/>
        </p:nvSpPr>
        <p:spPr>
          <a:xfrm rot="0">
            <a:off x="7733485" y="1547583"/>
            <a:ext cx="9661900" cy="2131314"/>
          </a:xfrm>
          <a:prstGeom prst="rect">
            <a:avLst/>
          </a:prstGeom>
        </p:spPr>
        <p:txBody>
          <a:bodyPr anchor="t" rtlCol="false" tIns="0" lIns="0" bIns="0" rIns="0">
            <a:spAutoFit/>
          </a:bodyPr>
          <a:lstStyle/>
          <a:p>
            <a:pPr algn="l">
              <a:lnSpc>
                <a:spcPts val="8208"/>
              </a:lnSpc>
            </a:pPr>
            <a:r>
              <a:rPr lang="en-US" sz="7200" b="true">
                <a:solidFill>
                  <a:srgbClr val="FFFFFF"/>
                </a:solidFill>
                <a:latin typeface="Times New Roman Bold"/>
                <a:ea typeface="Times New Roman Bold"/>
                <a:cs typeface="Times New Roman Bold"/>
                <a:sym typeface="Times New Roman Bold"/>
              </a:rPr>
              <a:t>Exploratory Data Analysis (EDA)</a:t>
            </a:r>
          </a:p>
        </p:txBody>
      </p:sp>
      <p:sp>
        <p:nvSpPr>
          <p:cNvPr name="TextBox 9" id="9"/>
          <p:cNvSpPr txBox="true"/>
          <p:nvPr/>
        </p:nvSpPr>
        <p:spPr>
          <a:xfrm rot="0">
            <a:off x="6846487" y="3853409"/>
            <a:ext cx="10548898" cy="5343525"/>
          </a:xfrm>
          <a:prstGeom prst="rect">
            <a:avLst/>
          </a:prstGeom>
        </p:spPr>
        <p:txBody>
          <a:bodyPr anchor="t" rtlCol="false" tIns="0" lIns="0" bIns="0" rIns="0">
            <a:spAutoFit/>
          </a:bodyPr>
          <a:lstStyle/>
          <a:p>
            <a:pPr algn="just">
              <a:lnSpc>
                <a:spcPts val="4200"/>
              </a:lnSpc>
            </a:pPr>
          </a:p>
          <a:p>
            <a:pPr algn="just" marL="647700" indent="-323850" lvl="1">
              <a:lnSpc>
                <a:spcPts val="4200"/>
              </a:lnSpc>
              <a:buFont typeface="Arial"/>
              <a:buChar char="•"/>
            </a:pPr>
            <a:r>
              <a:rPr lang="en-US" sz="3000">
                <a:solidFill>
                  <a:srgbClr val="FFFFFF"/>
                </a:solidFill>
                <a:latin typeface="Times New Roman"/>
                <a:ea typeface="Times New Roman"/>
                <a:cs typeface="Times New Roman"/>
                <a:sym typeface="Times New Roman"/>
              </a:rPr>
              <a:t>Performed summary statistics to understand the distribution of key weather variables.</a:t>
            </a:r>
          </a:p>
          <a:p>
            <a:pPr algn="just" marL="647700" indent="-323850" lvl="1">
              <a:lnSpc>
                <a:spcPts val="4200"/>
              </a:lnSpc>
              <a:buFont typeface="Arial"/>
              <a:buChar char="•"/>
            </a:pPr>
            <a:r>
              <a:rPr lang="en-US" sz="3000">
                <a:solidFill>
                  <a:srgbClr val="FFFFFF"/>
                </a:solidFill>
                <a:latin typeface="Times New Roman"/>
                <a:ea typeface="Times New Roman"/>
                <a:cs typeface="Times New Roman"/>
                <a:sym typeface="Times New Roman"/>
              </a:rPr>
              <a:t>Analyzed data distributions, variability, and correlations among numerical features.</a:t>
            </a:r>
          </a:p>
          <a:p>
            <a:pPr algn="just" marL="647700" indent="-323850" lvl="1">
              <a:lnSpc>
                <a:spcPts val="4200"/>
              </a:lnSpc>
              <a:buFont typeface="Arial"/>
              <a:buChar char="•"/>
            </a:pPr>
            <a:r>
              <a:rPr lang="en-US" sz="3000">
                <a:solidFill>
                  <a:srgbClr val="FFFFFF"/>
                </a:solidFill>
                <a:latin typeface="Times New Roman"/>
                <a:ea typeface="Times New Roman"/>
                <a:cs typeface="Times New Roman"/>
                <a:sym typeface="Times New Roman"/>
              </a:rPr>
              <a:t>Visualized patterns using line plots, histograms, boxplots, and correlation heatmaps.</a:t>
            </a:r>
          </a:p>
          <a:p>
            <a:pPr algn="just" marL="647700" indent="-323850" lvl="1">
              <a:lnSpc>
                <a:spcPts val="4200"/>
              </a:lnSpc>
              <a:buFont typeface="Arial"/>
              <a:buChar char="•"/>
            </a:pPr>
            <a:r>
              <a:rPr lang="en-US" sz="3000">
                <a:solidFill>
                  <a:srgbClr val="FFFFFF"/>
                </a:solidFill>
                <a:latin typeface="Times New Roman"/>
                <a:ea typeface="Times New Roman"/>
                <a:cs typeface="Times New Roman"/>
                <a:sym typeface="Times New Roman"/>
              </a:rPr>
              <a:t>Identified anomalies, outliers, and data quality issues impacting forecasting accuracy.</a:t>
            </a:r>
          </a:p>
          <a:p>
            <a:pPr algn="just">
              <a:lnSpc>
                <a:spcPts val="4200"/>
              </a:lnSpc>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172037"/>
        </a:solidFill>
      </p:bgPr>
    </p:bg>
    <p:spTree>
      <p:nvGrpSpPr>
        <p:cNvPr id="1" name=""/>
        <p:cNvGrpSpPr/>
        <p:nvPr/>
      </p:nvGrpSpPr>
      <p:grpSpPr>
        <a:xfrm>
          <a:off x="0" y="0"/>
          <a:ext cx="0" cy="0"/>
          <a:chOff x="0" y="0"/>
          <a:chExt cx="0" cy="0"/>
        </a:xfrm>
      </p:grpSpPr>
      <p:sp>
        <p:nvSpPr>
          <p:cNvPr name="Freeform 2" id="2"/>
          <p:cNvSpPr/>
          <p:nvPr/>
        </p:nvSpPr>
        <p:spPr>
          <a:xfrm flipH="false" flipV="false" rot="0">
            <a:off x="2421200" y="110163"/>
            <a:ext cx="13240560" cy="9913161"/>
          </a:xfrm>
          <a:custGeom>
            <a:avLst/>
            <a:gdLst/>
            <a:ahLst/>
            <a:cxnLst/>
            <a:rect r="r" b="b" t="t" l="l"/>
            <a:pathLst>
              <a:path h="9913161" w="13240560">
                <a:moveTo>
                  <a:pt x="0" y="0"/>
                </a:moveTo>
                <a:lnTo>
                  <a:pt x="13240560" y="0"/>
                </a:lnTo>
                <a:lnTo>
                  <a:pt x="13240560" y="9913161"/>
                </a:lnTo>
                <a:lnTo>
                  <a:pt x="0" y="9913161"/>
                </a:lnTo>
                <a:lnTo>
                  <a:pt x="0" y="0"/>
                </a:lnTo>
                <a:close/>
              </a:path>
            </a:pathLst>
          </a:custGeom>
          <a:blipFill>
            <a:blip r:embed="rId2"/>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DAG7qikOgvI</dc:identifier>
  <dcterms:modified xsi:type="dcterms:W3CDTF">2011-08-01T06:04:30Z</dcterms:modified>
  <cp:revision>1</cp:revision>
  <dc:title>Weather Trend Forecast</dc:title>
</cp:coreProperties>
</file>